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2"/>
  </p:notesMasterIdLst>
  <p:sldIdLst>
    <p:sldId id="292" r:id="rId6"/>
    <p:sldId id="293" r:id="rId7"/>
    <p:sldId id="274" r:id="rId8"/>
    <p:sldId id="275" r:id="rId9"/>
    <p:sldId id="276" r:id="rId10"/>
    <p:sldId id="278" r:id="rId11"/>
    <p:sldId id="282" r:id="rId12"/>
    <p:sldId id="281" r:id="rId13"/>
    <p:sldId id="283" r:id="rId14"/>
    <p:sldId id="291" r:id="rId15"/>
    <p:sldId id="284" r:id="rId16"/>
    <p:sldId id="286" r:id="rId17"/>
    <p:sldId id="285" r:id="rId18"/>
    <p:sldId id="289" r:id="rId19"/>
    <p:sldId id="287" r:id="rId20"/>
    <p:sldId id="273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4F83457-FE41-46D4-BD1B-C5E17DFA687F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6720" cy="3907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3850560" y="9428760"/>
            <a:ext cx="294444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5B13F36-9030-48C3-A3DA-FB7B7999FC31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3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375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3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51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24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70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3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341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05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8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;p5"/>
          <p:cNvPicPr/>
          <p:nvPr/>
        </p:nvPicPr>
        <p:blipFill>
          <a:blip r:embed="rId14"/>
          <a:stretch/>
        </p:blipFill>
        <p:spPr>
          <a:xfrm rot="163200">
            <a:off x="10849680" y="5658480"/>
            <a:ext cx="1759320" cy="1759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A1AD-55F1-4C59-9FA4-5075313BD44E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E1B7-C87B-4E49-8497-F6BB7E113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0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hyperlink" Target="https://artificialisation.developpement-durable.gouv.fr/bibliographie/fascicules-mise-en-oeuvre-la-reforme-za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artificialisation.developpement-durable.gouv.fr/sites/artificialisation/files/fichiers/2024/07/definition%20consommation%20espaces%20V4_ok-2.pdf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hyperlink" Target="https://artificialisation.developpement-durable.gouv.fr/sites/artificialisation/files/fichiers/2024/07/definition%20consommation%20espaces%20V4_ok-2.pdf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icialisation.developpement-durable.gouv.fr/sites/artificialisation/files/fichiers/2024/07/definition%20consommation%20espaces%20V4_ok-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legifrance.gouv.fr/jorf/id/JORFTEXT000048465959" TargetMode="Externa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OCS Grand Est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Un outil d’ingénierie territoriale</a:t>
            </a:r>
            <a:endParaRPr lang="fr-FR" dirty="0"/>
          </a:p>
        </p:txBody>
      </p:sp>
      <p:sp>
        <p:nvSpPr>
          <p:cNvPr id="6" name="AutoShape 2" descr="https://ocs.geograndest.fr/icons/grandest_blanc.webp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26" y="5838825"/>
            <a:ext cx="1561281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26674"/>
          <a:stretch/>
        </p:blipFill>
        <p:spPr>
          <a:xfrm>
            <a:off x="8289267" y="2161927"/>
            <a:ext cx="1287824" cy="345488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/>
          <a:srcRect l="26468"/>
          <a:stretch/>
        </p:blipFill>
        <p:spPr>
          <a:xfrm>
            <a:off x="6812851" y="2157173"/>
            <a:ext cx="1314237" cy="345488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/>
          <a:srcRect l="26433" t="853"/>
          <a:stretch/>
        </p:blipFill>
        <p:spPr>
          <a:xfrm>
            <a:off x="5358527" y="2157173"/>
            <a:ext cx="1298477" cy="3454883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6" name="Connecteur droit avec flèche 25"/>
          <p:cNvCxnSpPr/>
          <p:nvPr/>
        </p:nvCxnSpPr>
        <p:spPr>
          <a:xfrm flipV="1">
            <a:off x="5360687" y="1951633"/>
            <a:ext cx="4218564" cy="20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9970684" y="1972222"/>
            <a:ext cx="1347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919706" y="1595277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Couvert Usage</a:t>
            </a:r>
            <a:endParaRPr lang="fr-FR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10080174" y="151055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ENAF / </a:t>
            </a:r>
          </a:p>
          <a:p>
            <a:pPr algn="ctr"/>
            <a:r>
              <a:rPr lang="fr-FR" sz="1200" dirty="0" smtClean="0"/>
              <a:t>Espace Urbain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792215" y="5684924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Niv1</a:t>
            </a:r>
            <a:endParaRPr lang="fr-FR" sz="1050" dirty="0"/>
          </a:p>
        </p:txBody>
      </p:sp>
      <p:sp>
        <p:nvSpPr>
          <p:cNvPr id="36" name="ZoneTexte 35"/>
          <p:cNvSpPr txBox="1"/>
          <p:nvPr/>
        </p:nvSpPr>
        <p:spPr>
          <a:xfrm>
            <a:off x="7180182" y="5692618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Niv2</a:t>
            </a:r>
            <a:endParaRPr lang="fr-FR" sz="1050" dirty="0"/>
          </a:p>
        </p:txBody>
      </p:sp>
      <p:sp>
        <p:nvSpPr>
          <p:cNvPr id="38" name="ZoneTexte 37"/>
          <p:cNvSpPr txBox="1"/>
          <p:nvPr/>
        </p:nvSpPr>
        <p:spPr>
          <a:xfrm>
            <a:off x="8555326" y="5684924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Niv4</a:t>
            </a:r>
            <a:endParaRPr lang="fr-FR" sz="105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l="27012"/>
          <a:stretch/>
        </p:blipFill>
        <p:spPr>
          <a:xfrm>
            <a:off x="9962051" y="2157173"/>
            <a:ext cx="1307872" cy="3504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ouble flèche horizontale 7"/>
          <p:cNvSpPr/>
          <p:nvPr/>
        </p:nvSpPr>
        <p:spPr>
          <a:xfrm>
            <a:off x="9329695" y="3651251"/>
            <a:ext cx="819150" cy="46672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725518"/>
              </p:ext>
            </p:extLst>
          </p:nvPr>
        </p:nvGraphicFramePr>
        <p:xfrm>
          <a:off x="1443157" y="1972222"/>
          <a:ext cx="3473111" cy="421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euille de calcul" r:id="rId8" imgW="9000993" imgH="10925331" progId="Excel.Sheet.12">
                  <p:embed/>
                </p:oleObj>
              </mc:Choice>
              <mc:Fallback>
                <p:oleObj name="Feuille de calcul" r:id="rId8" imgW="9000993" imgH="10925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3157" y="1972222"/>
                        <a:ext cx="3473111" cy="421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346408" y="6372581"/>
            <a:ext cx="8102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https://www.datagrandest.fr/public/ocs/com_page_projet/ocs_grand_est_nomenclature_simplifiee.xlsx</a:t>
            </a:r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1433486" y="80383"/>
            <a:ext cx="10758514" cy="1144800"/>
          </a:xfrm>
        </p:spPr>
        <p:txBody>
          <a:bodyPr/>
          <a:lstStyle/>
          <a:p>
            <a:r>
              <a:rPr lang="fr-FR" dirty="0" smtClean="0"/>
              <a:t>L’Adaptation de l’OCS Grand Est pour la mesure de la consommation d’ENAF</a:t>
            </a:r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4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38542"/>
          <a:stretch/>
        </p:blipFill>
        <p:spPr>
          <a:xfrm>
            <a:off x="8285856" y="2249685"/>
            <a:ext cx="3561675" cy="1992390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219560" y="79832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Bilan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52321"/>
              </p:ext>
            </p:extLst>
          </p:nvPr>
        </p:nvGraphicFramePr>
        <p:xfrm>
          <a:off x="1190811" y="1344378"/>
          <a:ext cx="6676839" cy="501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668">
                  <a:extLst>
                    <a:ext uri="{9D8B030D-6E8A-4147-A177-3AD203B41FA5}">
                      <a16:colId xmlns:a16="http://schemas.microsoft.com/office/drawing/2014/main" val="3655391776"/>
                    </a:ext>
                  </a:extLst>
                </a:gridCol>
                <a:gridCol w="1126149">
                  <a:extLst>
                    <a:ext uri="{9D8B030D-6E8A-4147-A177-3AD203B41FA5}">
                      <a16:colId xmlns:a16="http://schemas.microsoft.com/office/drawing/2014/main" val="3400307137"/>
                    </a:ext>
                  </a:extLst>
                </a:gridCol>
                <a:gridCol w="1187022">
                  <a:extLst>
                    <a:ext uri="{9D8B030D-6E8A-4147-A177-3AD203B41FA5}">
                      <a16:colId xmlns:a16="http://schemas.microsoft.com/office/drawing/2014/main" val="2411696370"/>
                    </a:ext>
                  </a:extLst>
                </a:gridCol>
              </a:tblGrid>
              <a:tr h="58298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Fichier</a:t>
                      </a:r>
                      <a:r>
                        <a:rPr lang="fr-FR" baseline="0" dirty="0" smtClean="0"/>
                        <a:t> Foncier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OCS</a:t>
                      </a:r>
                      <a:r>
                        <a:rPr lang="fr-FR" baseline="0" dirty="0" smtClean="0"/>
                        <a:t> Grand Est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30538"/>
                  </a:ext>
                </a:extLst>
              </a:tr>
              <a:tr h="333133">
                <a:tc>
                  <a:txBody>
                    <a:bodyPr/>
                    <a:lstStyle/>
                    <a:p>
                      <a:r>
                        <a:rPr lang="fr-FR" dirty="0" smtClean="0"/>
                        <a:t>Caractérise</a:t>
                      </a:r>
                      <a:r>
                        <a:rPr lang="fr-FR" baseline="0" dirty="0" smtClean="0"/>
                        <a:t> le couvert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1596"/>
                  </a:ext>
                </a:extLst>
              </a:tr>
              <a:tr h="582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Caractérise</a:t>
                      </a:r>
                      <a:r>
                        <a:rPr lang="fr-FR" baseline="0" dirty="0" smtClean="0"/>
                        <a:t> l’usage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51760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r>
                        <a:rPr lang="fr-FR" dirty="0" smtClean="0"/>
                        <a:t>Couvre l’ensemble</a:t>
                      </a:r>
                      <a:r>
                        <a:rPr lang="fr-FR" baseline="0" dirty="0" smtClean="0"/>
                        <a:t> du territoire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94406"/>
                  </a:ext>
                </a:extLst>
              </a:tr>
              <a:tr h="582984">
                <a:tc>
                  <a:txBody>
                    <a:bodyPr/>
                    <a:lstStyle/>
                    <a:p>
                      <a:r>
                        <a:rPr lang="fr-FR" dirty="0" smtClean="0"/>
                        <a:t>Homogène sur l’ensemble du territoire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46901"/>
                  </a:ext>
                </a:extLst>
              </a:tr>
              <a:tr h="582984">
                <a:tc>
                  <a:txBody>
                    <a:bodyPr/>
                    <a:lstStyle/>
                    <a:p>
                      <a:r>
                        <a:rPr lang="fr-FR" dirty="0" smtClean="0"/>
                        <a:t>Définition des ENAF concertée avec les acteurs du territoires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28109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r>
                        <a:rPr lang="fr-FR" dirty="0" smtClean="0"/>
                        <a:t>Mise à jours annuel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26461"/>
                  </a:ext>
                </a:extLst>
              </a:tr>
              <a:tr h="777311">
                <a:tc>
                  <a:txBody>
                    <a:bodyPr/>
                    <a:lstStyle/>
                    <a:p>
                      <a:r>
                        <a:rPr lang="fr-FR" dirty="0" smtClean="0"/>
                        <a:t>Couvre la période de référence </a:t>
                      </a:r>
                    </a:p>
                    <a:p>
                      <a:r>
                        <a:rPr lang="fr-FR" dirty="0" smtClean="0"/>
                        <a:t>(2011-2021)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Oui </a:t>
                      </a:r>
                      <a:r>
                        <a:rPr lang="fr-FR" sz="1400" dirty="0" smtClean="0"/>
                        <a:t>avec</a:t>
                      </a:r>
                      <a:r>
                        <a:rPr lang="fr-FR" sz="1400" baseline="0" dirty="0" smtClean="0"/>
                        <a:t> un ajustement</a:t>
                      </a:r>
                      <a:endParaRPr lang="fr-FR" sz="1400" dirty="0" smtClean="0"/>
                    </a:p>
                    <a:p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4571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7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1342905" y="165790"/>
            <a:ext cx="105919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Calcul de la </a:t>
            </a:r>
            <a:r>
              <a:rPr lang="fr-FR" dirty="0" smtClean="0">
                <a:solidFill>
                  <a:schemeClr val="accent2"/>
                </a:solidFill>
              </a:rPr>
              <a:t>consommation nette </a:t>
            </a:r>
            <a:r>
              <a:rPr lang="fr-FR" dirty="0" smtClean="0"/>
              <a:t>des ENAF sur la période 2011-2021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24" y="1421266"/>
            <a:ext cx="4422458" cy="52563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909" y="1804035"/>
            <a:ext cx="4352925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823" y="3568437"/>
            <a:ext cx="4333875" cy="96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896" y="4751814"/>
            <a:ext cx="436245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006509" y="5617029"/>
            <a:ext cx="1925344" cy="5562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31853" y="3771305"/>
            <a:ext cx="1925344" cy="9805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342905" y="6570958"/>
            <a:ext cx="1094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 : https://artificialisation.developpement-durable.gouv.fr/bibliographie/fascicules-mise-en-oeuvre-la-reforme-zan</a:t>
            </a:r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1323855" y="143771"/>
            <a:ext cx="10746225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Calcul de la </a:t>
            </a:r>
            <a:r>
              <a:rPr lang="fr-FR" dirty="0" smtClean="0">
                <a:solidFill>
                  <a:schemeClr val="accent2"/>
                </a:solidFill>
              </a:rPr>
              <a:t>consommation nette </a:t>
            </a:r>
            <a:r>
              <a:rPr lang="fr-FR" dirty="0" smtClean="0"/>
              <a:t>des ENAF sur la période 2011-2021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23855" y="1502688"/>
            <a:ext cx="107462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dk1"/>
                </a:solidFill>
              </a:rPr>
              <a:t>OCS Grand Est :</a:t>
            </a:r>
            <a:endParaRPr lang="fr-FR" dirty="0">
              <a:solidFill>
                <a:schemeClr val="dk1"/>
              </a:solidFill>
            </a:endParaRPr>
          </a:p>
          <a:p>
            <a:r>
              <a:rPr lang="fr-FR" dirty="0">
                <a:solidFill>
                  <a:schemeClr val="dk1"/>
                </a:solidFill>
              </a:rPr>
              <a:t>Interprétation d'une photographie aérienne (50 cm) par un homme en fonction d’une nomenclature détaillée. L'OCS Grand Est dispose de 3 millésimes </a:t>
            </a:r>
          </a:p>
          <a:p>
            <a:endParaRPr lang="fr-FR" dirty="0" smtClean="0">
              <a:solidFill>
                <a:schemeClr val="dk1"/>
              </a:solidFill>
            </a:endParaRPr>
          </a:p>
          <a:p>
            <a:endParaRPr lang="fr-FR" dirty="0">
              <a:solidFill>
                <a:schemeClr val="dk1"/>
              </a:solidFill>
            </a:endParaRPr>
          </a:p>
          <a:p>
            <a:endParaRPr lang="fr-FR" dirty="0" smtClean="0">
              <a:solidFill>
                <a:schemeClr val="dk1"/>
              </a:solidFill>
            </a:endParaRPr>
          </a:p>
          <a:p>
            <a:endParaRPr lang="fr-FR" dirty="0">
              <a:solidFill>
                <a:schemeClr val="dk1"/>
              </a:solidFill>
            </a:endParaRPr>
          </a:p>
          <a:p>
            <a:endParaRPr lang="fr-FR" dirty="0" smtClean="0">
              <a:solidFill>
                <a:schemeClr val="dk1"/>
              </a:solidFill>
            </a:endParaRPr>
          </a:p>
          <a:p>
            <a:endParaRPr lang="fr-FR" dirty="0">
              <a:solidFill>
                <a:schemeClr val="dk1"/>
              </a:solidFill>
            </a:endParaRPr>
          </a:p>
          <a:p>
            <a:endParaRPr lang="fr-FR" dirty="0" smtClean="0">
              <a:solidFill>
                <a:schemeClr val="dk1"/>
              </a:solidFill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b="1" dirty="0" smtClean="0"/>
              <a:t>Un </a:t>
            </a:r>
            <a:r>
              <a:rPr lang="fr-FR" b="1" dirty="0"/>
              <a:t>millésime</a:t>
            </a:r>
            <a:r>
              <a:rPr lang="fr-FR" dirty="0"/>
              <a:t> couvre l'ensemble du territoire sur une période donnée.</a:t>
            </a:r>
          </a:p>
          <a:p>
            <a:r>
              <a:rPr lang="fr-FR" b="1" dirty="0"/>
              <a:t>Les mutations </a:t>
            </a:r>
            <a:r>
              <a:rPr lang="fr-FR" dirty="0"/>
              <a:t>ne couvrent que les espaces dont le couvert et l'usage ont évolué.</a:t>
            </a:r>
          </a:p>
          <a:p>
            <a:r>
              <a:rPr lang="fr-FR" dirty="0"/>
              <a:t>Les photographies aériennes sont réalisées par l'IGN. Ces photographies sont également utilisées pour produire OCSGE de l'IGN. </a:t>
            </a:r>
          </a:p>
          <a:p>
            <a:endParaRPr lang="fr-FR" dirty="0">
              <a:solidFill>
                <a:schemeClr val="dk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25959"/>
          <a:stretch/>
        </p:blipFill>
        <p:spPr>
          <a:xfrm>
            <a:off x="1323855" y="2496093"/>
            <a:ext cx="5804383" cy="29172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69034" y="2980015"/>
            <a:ext cx="4660250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Sur certains territoires tels que la Meuse 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période de référence est de 2007 à 2022.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4323" y="6411918"/>
            <a:ext cx="5099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https://www.datagrandest.fr/portail/fr/projets/occupation-du-sol-grand-est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3030"/>
          <a:stretch/>
        </p:blipFill>
        <p:spPr>
          <a:xfrm>
            <a:off x="3926828" y="1893792"/>
            <a:ext cx="2725784" cy="19793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33607"/>
          <a:stretch/>
        </p:blipFill>
        <p:spPr>
          <a:xfrm>
            <a:off x="3925958" y="4233420"/>
            <a:ext cx="2757934" cy="20388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r="4243" b="5862"/>
          <a:stretch/>
        </p:blipFill>
        <p:spPr>
          <a:xfrm>
            <a:off x="1144323" y="4285724"/>
            <a:ext cx="2644484" cy="14371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r="2945" b="3786"/>
          <a:stretch/>
        </p:blipFill>
        <p:spPr>
          <a:xfrm>
            <a:off x="1144323" y="1826763"/>
            <a:ext cx="2499756" cy="2030115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361955" y="201380"/>
            <a:ext cx="10658115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Calcul de la </a:t>
            </a:r>
            <a:r>
              <a:rPr lang="fr-FR" dirty="0" smtClean="0">
                <a:solidFill>
                  <a:schemeClr val="accent2"/>
                </a:solidFill>
              </a:rPr>
              <a:t>consommation nette </a:t>
            </a:r>
            <a:r>
              <a:rPr lang="fr-FR" dirty="0" smtClean="0"/>
              <a:t>des ENAF sur la période 2011-2021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35361" y="1896686"/>
            <a:ext cx="5140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dk1"/>
                </a:solidFill>
              </a:rPr>
              <a:t>Consommation brute :</a:t>
            </a:r>
            <a:endParaRPr lang="fr-FR" sz="1200" dirty="0" smtClean="0">
              <a:solidFill>
                <a:schemeClr val="dk1"/>
              </a:solidFill>
            </a:endParaRPr>
          </a:p>
          <a:p>
            <a:r>
              <a:rPr lang="fr-FR" sz="1200" dirty="0" smtClean="0">
                <a:solidFill>
                  <a:schemeClr val="dk1"/>
                </a:solidFill>
              </a:rPr>
              <a:t>La consommation brute se calcule sur les </a:t>
            </a:r>
            <a:r>
              <a:rPr lang="fr-FR" sz="1200" b="1" dirty="0" smtClean="0">
                <a:solidFill>
                  <a:schemeClr val="dk1"/>
                </a:solidFill>
              </a:rPr>
              <a:t>mutations observées </a:t>
            </a:r>
            <a:r>
              <a:rPr lang="fr-FR" sz="1200" dirty="0" smtClean="0">
                <a:solidFill>
                  <a:schemeClr val="dk1"/>
                </a:solidFill>
              </a:rPr>
              <a:t>entre 2 millésimes. Sur un territoire donné, tel que la commune, la consommation brute traduit l'augmentation des espaces urbanisés (non </a:t>
            </a:r>
            <a:r>
              <a:rPr lang="fr-FR" sz="1200" dirty="0" err="1" smtClean="0">
                <a:solidFill>
                  <a:schemeClr val="dk1"/>
                </a:solidFill>
              </a:rPr>
              <a:t>enaf</a:t>
            </a:r>
            <a:r>
              <a:rPr lang="fr-FR" sz="1200" dirty="0" smtClean="0">
                <a:solidFill>
                  <a:schemeClr val="dk1"/>
                </a:solidFill>
              </a:rPr>
              <a:t>) au profit des espaces naturels agricoles et forestiers ( </a:t>
            </a:r>
            <a:r>
              <a:rPr lang="fr-FR" sz="1200" dirty="0" err="1" smtClean="0">
                <a:solidFill>
                  <a:schemeClr val="dk1"/>
                </a:solidFill>
              </a:rPr>
              <a:t>enaf</a:t>
            </a:r>
            <a:r>
              <a:rPr lang="fr-FR" sz="1200" dirty="0" smtClean="0">
                <a:solidFill>
                  <a:schemeClr val="dk1"/>
                </a:solidFill>
              </a:rPr>
              <a:t>)</a:t>
            </a:r>
          </a:p>
          <a:p>
            <a:endParaRPr lang="fr-FR" sz="1200" dirty="0" smtClean="0">
              <a:solidFill>
                <a:schemeClr val="dk1"/>
              </a:solidFill>
            </a:endParaRPr>
          </a:p>
          <a:p>
            <a:r>
              <a:rPr lang="fr-FR" sz="1200" b="1" dirty="0" smtClean="0">
                <a:solidFill>
                  <a:schemeClr val="dk1"/>
                </a:solidFill>
              </a:rPr>
              <a:t>Renaturation :</a:t>
            </a:r>
            <a:endParaRPr lang="fr-FR" sz="1200" dirty="0" smtClean="0">
              <a:solidFill>
                <a:schemeClr val="dk1"/>
              </a:solidFill>
            </a:endParaRPr>
          </a:p>
          <a:p>
            <a:r>
              <a:rPr lang="fr-FR" sz="1200" dirty="0" smtClean="0">
                <a:solidFill>
                  <a:schemeClr val="dk1"/>
                </a:solidFill>
              </a:rPr>
              <a:t>La renaturation se calcule sur </a:t>
            </a:r>
            <a:r>
              <a:rPr lang="fr-FR" sz="1200" b="1" dirty="0" smtClean="0">
                <a:solidFill>
                  <a:schemeClr val="dk1"/>
                </a:solidFill>
              </a:rPr>
              <a:t>les mutations observées </a:t>
            </a:r>
            <a:r>
              <a:rPr lang="fr-FR" sz="1200" dirty="0" smtClean="0">
                <a:solidFill>
                  <a:schemeClr val="dk1"/>
                </a:solidFill>
              </a:rPr>
              <a:t>entre 2 millésimes. Sur un territoire donné, tel que la commune, la renaturation traduit le retour des espaces urbanisés (non </a:t>
            </a:r>
            <a:r>
              <a:rPr lang="fr-FR" sz="1200" dirty="0" err="1" smtClean="0">
                <a:solidFill>
                  <a:schemeClr val="dk1"/>
                </a:solidFill>
              </a:rPr>
              <a:t>enaf</a:t>
            </a:r>
            <a:r>
              <a:rPr lang="fr-FR" sz="1200" dirty="0" smtClean="0">
                <a:solidFill>
                  <a:schemeClr val="dk1"/>
                </a:solidFill>
              </a:rPr>
              <a:t>) au profit des espaces naturels agricoles et forestiers ( </a:t>
            </a:r>
            <a:r>
              <a:rPr lang="fr-FR" sz="1200" dirty="0" err="1" smtClean="0">
                <a:solidFill>
                  <a:schemeClr val="dk1"/>
                </a:solidFill>
              </a:rPr>
              <a:t>enaf</a:t>
            </a:r>
            <a:r>
              <a:rPr lang="fr-FR" sz="1200" dirty="0" smtClean="0">
                <a:solidFill>
                  <a:schemeClr val="dk1"/>
                </a:solidFill>
              </a:rPr>
              <a:t>)</a:t>
            </a:r>
          </a:p>
          <a:p>
            <a:endParaRPr lang="fr-FR" sz="1200" dirty="0" smtClean="0">
              <a:solidFill>
                <a:schemeClr val="dk1"/>
              </a:solidFill>
            </a:endParaRPr>
          </a:p>
          <a:p>
            <a:endParaRPr lang="fr-FR" sz="1200" dirty="0" smtClean="0">
              <a:solidFill>
                <a:schemeClr val="dk1"/>
              </a:solidFill>
            </a:endParaRPr>
          </a:p>
          <a:p>
            <a:r>
              <a:rPr lang="fr-FR" sz="1200" b="1" dirty="0" smtClean="0">
                <a:solidFill>
                  <a:schemeClr val="accent2"/>
                </a:solidFill>
              </a:rPr>
              <a:t>Consommation nette :</a:t>
            </a:r>
            <a:endParaRPr lang="fr-FR" sz="1200" dirty="0" smtClean="0">
              <a:solidFill>
                <a:schemeClr val="accent2"/>
              </a:solidFill>
            </a:endParaRPr>
          </a:p>
          <a:p>
            <a:r>
              <a:rPr lang="fr-FR" sz="1200" dirty="0" smtClean="0">
                <a:solidFill>
                  <a:schemeClr val="accent2"/>
                </a:solidFill>
              </a:rPr>
              <a:t>Elle peut se calculer de 2 manières:</a:t>
            </a:r>
          </a:p>
          <a:p>
            <a:r>
              <a:rPr lang="fr-FR" sz="1200" dirty="0" smtClean="0">
                <a:solidFill>
                  <a:schemeClr val="accent2"/>
                </a:solidFill>
              </a:rPr>
              <a:t>Méthode 1: Le solde des espaces NON_ENAF et ENAF entre 2 millésimes;</a:t>
            </a:r>
          </a:p>
          <a:p>
            <a:r>
              <a:rPr lang="fr-FR" sz="1200" dirty="0" smtClean="0">
                <a:solidFill>
                  <a:schemeClr val="accent2"/>
                </a:solidFill>
              </a:rPr>
              <a:t>Méthode 2: Le solde entre la consommation brute et la renaturation sur la base des mutations</a:t>
            </a:r>
          </a:p>
          <a:p>
            <a:r>
              <a:rPr lang="fr-FR" sz="1200" dirty="0" smtClean="0">
                <a:solidFill>
                  <a:schemeClr val="accent2"/>
                </a:solidFill>
              </a:rPr>
              <a:t>Le résultat du calcul de la consommation nette est le même indépendamment de la méthode de calcul.  La méthode 1 est plus simple à mettre en œuvre malgré le volume des données.</a:t>
            </a:r>
            <a:endParaRPr lang="fr-FR" sz="1200" dirty="0">
              <a:solidFill>
                <a:schemeClr val="accent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6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072" y="4518678"/>
            <a:ext cx="5476746" cy="2032363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379627" y="124674"/>
            <a:ext cx="10972440" cy="21343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Détermination de la consommation nette homogène sur l’ensemble des territoires, sur la période de référence du ZAN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98461" y="2133626"/>
            <a:ext cx="5115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Afin d’obtenir des consommations nettes homogène sur l’ensemble du territoires sur la période de référence du ZAN. 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La consommation nette par commune à été annualisé sur une période de 11 puis ramener à une période de 10 ans.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627" y="2484580"/>
            <a:ext cx="3632837" cy="422273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196046" y="2516777"/>
            <a:ext cx="285206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Consommation des ENAF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76623" y="4525108"/>
            <a:ext cx="555719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Consommation des ENAF dans le cadre du SRADDET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811440" y="2655000"/>
            <a:ext cx="1051416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457200" algn="ctr">
              <a:lnSpc>
                <a:spcPct val="90000"/>
              </a:lnSpc>
              <a:tabLst>
                <a:tab pos="0" algn="l"/>
              </a:tabLst>
            </a:pPr>
            <a:r>
              <a:rPr lang="fr-FR" sz="4400" b="0" strike="noStrike" spc="-1">
                <a:solidFill>
                  <a:srgbClr val="006DA5"/>
                </a:solidFill>
                <a:latin typeface="Mukta"/>
                <a:ea typeface="Mukta"/>
              </a:rPr>
              <a:t>Merci de votre attention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Consommation des ENAF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Fichiers </a:t>
            </a:r>
            <a:r>
              <a:rPr lang="fr-FR" dirty="0" smtClean="0"/>
              <a:t>fonciers </a:t>
            </a:r>
            <a:r>
              <a:rPr lang="fr-FR" dirty="0"/>
              <a:t>et OCS Grand Est</a:t>
            </a:r>
          </a:p>
        </p:txBody>
      </p:sp>
      <p:sp>
        <p:nvSpPr>
          <p:cNvPr id="6" name="AutoShape 2" descr="https://ocs.geograndest.fr/icons/grandest_blanc.webp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26" y="5838825"/>
            <a:ext cx="1561281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5638" y="108736"/>
            <a:ext cx="10972440" cy="1144800"/>
          </a:xfrm>
        </p:spPr>
        <p:txBody>
          <a:bodyPr/>
          <a:lstStyle/>
          <a:p>
            <a:r>
              <a:rPr lang="fr-FR" dirty="0" smtClean="0"/>
              <a:t>Définitions : Consommation d’ENAF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21" y="1103064"/>
            <a:ext cx="6734175" cy="1133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2290"/>
          <a:stretch/>
        </p:blipFill>
        <p:spPr>
          <a:xfrm>
            <a:off x="1544994" y="2428312"/>
            <a:ext cx="5783228" cy="17992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206" y="1418400"/>
            <a:ext cx="3091579" cy="12026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t="38542"/>
          <a:stretch/>
        </p:blipFill>
        <p:spPr>
          <a:xfrm>
            <a:off x="4976600" y="4200671"/>
            <a:ext cx="6230869" cy="20956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69521" y="6550223"/>
            <a:ext cx="1094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2"/>
                </a:solidFill>
              </a:rPr>
              <a:t>Source : </a:t>
            </a:r>
            <a:r>
              <a:rPr lang="fr-FR" sz="1000" dirty="0" smtClean="0">
                <a:solidFill>
                  <a:schemeClr val="tx2"/>
                </a:solidFill>
                <a:hlinkClick r:id="rId7"/>
              </a:rPr>
              <a:t>https://artificialisation.developpement-durable.gouv.fr/bibliographie/fascicules-mise-en-oeuvre-la-reforme-zan</a:t>
            </a:r>
            <a:endParaRPr lang="fr-FR" sz="1000" dirty="0" smtClean="0">
              <a:solidFill>
                <a:schemeClr val="tx2"/>
              </a:solidFill>
            </a:endParaRPr>
          </a:p>
          <a:p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2905" y="152737"/>
            <a:ext cx="10972440" cy="1144800"/>
          </a:xfrm>
        </p:spPr>
        <p:txBody>
          <a:bodyPr/>
          <a:lstStyle/>
          <a:p>
            <a:r>
              <a:rPr lang="fr-FR" dirty="0" smtClean="0"/>
              <a:t>Les fichiers fonciers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69521" y="6576651"/>
            <a:ext cx="12040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Source : </a:t>
            </a:r>
            <a:r>
              <a:rPr lang="fr-FR" sz="1000" dirty="0" smtClean="0">
                <a:hlinkClick r:id="rId3"/>
              </a:rPr>
              <a:t>https://artificialisation.developpement-durable.gouv.fr/sites/artificialisation/files/fichiers/2024/07/definition%20consommation%20espaces%20V4_ok-2.pdf</a:t>
            </a:r>
            <a:endParaRPr lang="fr-FR" sz="1000" dirty="0" smtClean="0"/>
          </a:p>
          <a:p>
            <a:endParaRPr lang="fr-FR" sz="1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3836"/>
          <a:stretch/>
        </p:blipFill>
        <p:spPr>
          <a:xfrm>
            <a:off x="1342905" y="1473501"/>
            <a:ext cx="4574509" cy="7504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21" y="2404261"/>
            <a:ext cx="5921829" cy="11927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905" y="3856782"/>
            <a:ext cx="5648445" cy="1069781"/>
          </a:xfrm>
          <a:prstGeom prst="rect">
            <a:avLst/>
          </a:prstGeom>
        </p:spPr>
      </p:pic>
      <p:pic>
        <p:nvPicPr>
          <p:cNvPr id="1030" name="Picture 6" descr="Texte de remplacement généré par une machine :&#10;06 &#10;07 &#10;08 &#10;09 &#10;10 &#10;11 &#10;12 &#10;13 &#10;Landes &#10;Carrières &#10;Eaux &#10;Jardins &#10;Terrains à bâtir &#10;Terrains d'agréments &#10;Chemin de fer &#10;SOI &#10;Non urbanisé (NAF) &#10;urbanisé &#10;Non urbanisé (NAF) &#10;urbanisé &#10;urbanisé &#10;urbanisé &#10;urbanisé &#10;urbanisé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09" y="4001742"/>
            <a:ext cx="4402067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exte de remplacement généré par une machine :&#10;Catégorie de la &#10;suf &#10;01 &#10;02 &#10;03 &#10;04 &#10;05 &#10;Signification &#10;Terres &#10;Vergers &#10;Vignes &#10;Bois &#10;Classification &#10;Non urbanisé (NAF) &#10;Non urbanisé (NAF) &#10;Non urbanisé (NAF) &#10;Non urbanisé (NAF) &#10;Non urbanisé (NAF) 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1757"/>
          <a:stretch/>
        </p:blipFill>
        <p:spPr bwMode="auto">
          <a:xfrm>
            <a:off x="7304709" y="2468868"/>
            <a:ext cx="4402067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282832" y="679736"/>
            <a:ext cx="459867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Une base de données qui caractérise l’usage des sols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8624" y="106539"/>
            <a:ext cx="10637550" cy="1178273"/>
          </a:xfrm>
        </p:spPr>
        <p:txBody>
          <a:bodyPr/>
          <a:lstStyle/>
          <a:p>
            <a:r>
              <a:rPr lang="fr-FR" dirty="0" smtClean="0"/>
              <a:t>Limites des fichiers fonciers pour la mesure de la consommation d’ENAF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7218"/>
          <a:stretch/>
        </p:blipFill>
        <p:spPr>
          <a:xfrm>
            <a:off x="1097624" y="1557066"/>
            <a:ext cx="6622061" cy="17281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56" y="3413413"/>
            <a:ext cx="6964845" cy="29792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305621" y="2516248"/>
            <a:ext cx="3810553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Des mises à jour basées sur les déclarations des contribuables</a:t>
            </a:r>
          </a:p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9151" y="6552761"/>
            <a:ext cx="120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Source : </a:t>
            </a:r>
            <a:r>
              <a:rPr lang="fr-FR" sz="1000" dirty="0" smtClean="0">
                <a:hlinkClick r:id="rId5"/>
              </a:rPr>
              <a:t>https://artificialisation.developpement-durable.gouv.fr/sites/artificialisation/files/fichiers/2024/07/definition%20consommation%20espaces%20V4_ok-2.pdf</a:t>
            </a:r>
            <a:endParaRPr lang="fr-FR" sz="1000" dirty="0" smtClean="0"/>
          </a:p>
          <a:p>
            <a:endParaRPr lang="fr-FR" sz="1000" dirty="0" smtClean="0"/>
          </a:p>
          <a:p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1219200" y="2235874"/>
            <a:ext cx="6964845" cy="5607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72690" y="4137629"/>
            <a:ext cx="6932296" cy="7519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8226" y="6602167"/>
            <a:ext cx="9476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Source : </a:t>
            </a:r>
            <a:r>
              <a:rPr lang="fr-FR" sz="1000" dirty="0" smtClean="0">
                <a:hlinkClick r:id="rId3"/>
              </a:rPr>
              <a:t>https://artificialisation.developpement-durable.gouv.fr/sites/artificialisation/files/fichiers/2024/07/definition%20consommation%20espaces%20V4_ok-2.pdf</a:t>
            </a:r>
            <a:endParaRPr lang="fr-FR" sz="1000" dirty="0" smtClean="0"/>
          </a:p>
          <a:p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3937" r="4964" b="2735"/>
          <a:stretch/>
        </p:blipFill>
        <p:spPr>
          <a:xfrm>
            <a:off x="1218226" y="1157162"/>
            <a:ext cx="3835493" cy="55008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02424" y="1324617"/>
            <a:ext cx="676983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Une nomenclature simplifiée qui prend partiellement en compte la complexité des paysages 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Le cadastre ne couvre pas l’ensemble des espaces d’un territoire.</a:t>
            </a:r>
          </a:p>
          <a:p>
            <a:endParaRPr lang="fr-FR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Les </a:t>
            </a:r>
            <a:r>
              <a:rPr lang="fr-FR" dirty="0">
                <a:solidFill>
                  <a:schemeClr val="accent2"/>
                </a:solidFill>
              </a:rPr>
              <a:t>flux d'espaces urbanisés vers les ENAF ne permet pas de caractériser fidèlement la renaturation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5794" r="3024" b="58880"/>
          <a:stretch/>
        </p:blipFill>
        <p:spPr>
          <a:xfrm>
            <a:off x="5202424" y="3767545"/>
            <a:ext cx="5858634" cy="2516207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33970" y="38987"/>
            <a:ext cx="10674611" cy="1144800"/>
          </a:xfrm>
        </p:spPr>
        <p:txBody>
          <a:bodyPr/>
          <a:lstStyle/>
          <a:p>
            <a:r>
              <a:rPr lang="fr-FR" sz="4000" dirty="0" smtClean="0"/>
              <a:t>Limites des fichiers fonciers pour la mesure de la consommation d’ENAF</a:t>
            </a:r>
            <a:endParaRPr lang="fr-FR" sz="400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560" y="59894"/>
            <a:ext cx="10972440" cy="1144800"/>
          </a:xfrm>
        </p:spPr>
        <p:txBody>
          <a:bodyPr/>
          <a:lstStyle/>
          <a:p>
            <a:r>
              <a:rPr lang="fr-FR" dirty="0" smtClean="0"/>
              <a:t>L’OCS Grand Est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106657" y="1852464"/>
            <a:ext cx="35902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</a:t>
            </a:r>
          </a:p>
          <a:p>
            <a:r>
              <a:rPr lang="fr-FR" sz="1400" dirty="0"/>
              <a:t>Avec la connaissance de l'occupation du sol </a:t>
            </a:r>
            <a:r>
              <a:rPr lang="fr-FR" sz="1400" dirty="0" smtClean="0"/>
              <a:t>en </a:t>
            </a:r>
            <a:r>
              <a:rPr lang="fr-FR" sz="1400" dirty="0"/>
              <a:t>tout point du territoire du Grand Est, les services de l’Etat, </a:t>
            </a:r>
            <a:r>
              <a:rPr lang="fr-FR" sz="1400" dirty="0" smtClean="0"/>
              <a:t>les </a:t>
            </a:r>
            <a:r>
              <a:rPr lang="fr-FR" sz="1400" dirty="0"/>
              <a:t>collectivités territoriales et les structures d’intérêt public sont dotées </a:t>
            </a:r>
            <a:r>
              <a:rPr lang="fr-FR" sz="1400" dirty="0" smtClean="0"/>
              <a:t>d’un </a:t>
            </a:r>
            <a:r>
              <a:rPr lang="fr-FR" sz="1400" dirty="0"/>
              <a:t>outil de diagnostic </a:t>
            </a:r>
            <a:r>
              <a:rPr lang="fr-FR" sz="1400" dirty="0" smtClean="0"/>
              <a:t>territorial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 </a:t>
            </a:r>
            <a:r>
              <a:rPr lang="fr-FR" sz="1200" dirty="0"/>
              <a:t>nomenclature principale OCS Grand Est, adaptée aux spécificités du Grand 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1 nomenclature associée à la consommation d’espace, adaptée à la mesure de l’extension effective de l’espace urbanisé </a:t>
            </a:r>
            <a:endParaRPr 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1 </a:t>
            </a:r>
            <a:r>
              <a:rPr lang="fr-FR" sz="1200" dirty="0"/>
              <a:t>nomenclature associée aux 10 classes de la loi LCR </a:t>
            </a:r>
            <a:r>
              <a:rPr lang="fr-FR" sz="1200" dirty="0" smtClean="0"/>
              <a:t>et </a:t>
            </a:r>
            <a:r>
              <a:rPr lang="fr-FR" sz="1200" dirty="0"/>
              <a:t>du </a:t>
            </a:r>
            <a:r>
              <a:rPr lang="fr-FR" sz="1200" dirty="0">
                <a:hlinkClick r:id="rId3"/>
              </a:rPr>
              <a:t>décret n° 2023-1096 du 27 novembre 2023 relatif à l'évaluation et au suivi de l'artificialisation des sols</a:t>
            </a:r>
            <a:r>
              <a:rPr lang="fr-FR" sz="1200" dirty="0"/>
              <a:t> 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dans </a:t>
            </a:r>
            <a:r>
              <a:rPr lang="fr-FR" sz="1200" dirty="0"/>
              <a:t>le cadre de la seconde phase du  </a:t>
            </a:r>
            <a:r>
              <a:rPr lang="fr-FR" sz="1200" dirty="0" smtClean="0"/>
              <a:t>   ZAN</a:t>
            </a:r>
            <a:endParaRPr lang="fr-FR" sz="12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26674"/>
          <a:stretch/>
        </p:blipFill>
        <p:spPr>
          <a:xfrm>
            <a:off x="9364813" y="2164867"/>
            <a:ext cx="1287824" cy="345488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/>
          <a:srcRect l="26401"/>
          <a:stretch/>
        </p:blipFill>
        <p:spPr>
          <a:xfrm>
            <a:off x="7913281" y="2164867"/>
            <a:ext cx="1295685" cy="345907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/>
          <a:srcRect l="26468"/>
          <a:stretch/>
        </p:blipFill>
        <p:spPr>
          <a:xfrm>
            <a:off x="6443197" y="2164867"/>
            <a:ext cx="1314237" cy="345488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/>
          <a:srcRect l="26433" t="853"/>
          <a:stretch/>
        </p:blipFill>
        <p:spPr>
          <a:xfrm>
            <a:off x="4988873" y="2164867"/>
            <a:ext cx="1298477" cy="3454883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/>
          <a:srcRect l="26471" t="-1" b="408"/>
          <a:stretch/>
        </p:blipFill>
        <p:spPr>
          <a:xfrm>
            <a:off x="10761023" y="2164867"/>
            <a:ext cx="1280725" cy="344080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6" name="Connecteur droit avec flèche 25"/>
          <p:cNvCxnSpPr/>
          <p:nvPr/>
        </p:nvCxnSpPr>
        <p:spPr>
          <a:xfrm flipV="1">
            <a:off x="4988873" y="1923554"/>
            <a:ext cx="5626443" cy="50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0713317" y="1928564"/>
            <a:ext cx="1347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371377" y="1646555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Couvert Usage</a:t>
            </a:r>
            <a:endParaRPr lang="fr-FR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10869086" y="160573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Perméabilité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314945" y="5671387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Niv1</a:t>
            </a:r>
            <a:endParaRPr lang="fr-FR" sz="1050" dirty="0"/>
          </a:p>
        </p:txBody>
      </p:sp>
      <p:sp>
        <p:nvSpPr>
          <p:cNvPr id="36" name="ZoneTexte 35"/>
          <p:cNvSpPr txBox="1"/>
          <p:nvPr/>
        </p:nvSpPr>
        <p:spPr>
          <a:xfrm>
            <a:off x="6831439" y="5671387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Niv2</a:t>
            </a:r>
            <a:endParaRPr lang="fr-FR" sz="1050" dirty="0"/>
          </a:p>
        </p:txBody>
      </p:sp>
      <p:sp>
        <p:nvSpPr>
          <p:cNvPr id="37" name="ZoneTexte 36"/>
          <p:cNvSpPr txBox="1"/>
          <p:nvPr/>
        </p:nvSpPr>
        <p:spPr>
          <a:xfrm>
            <a:off x="8252795" y="5671387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Niv3</a:t>
            </a:r>
            <a:endParaRPr lang="fr-FR" sz="1050" dirty="0"/>
          </a:p>
        </p:txBody>
      </p:sp>
      <p:sp>
        <p:nvSpPr>
          <p:cNvPr id="38" name="ZoneTexte 37"/>
          <p:cNvSpPr txBox="1"/>
          <p:nvPr/>
        </p:nvSpPr>
        <p:spPr>
          <a:xfrm>
            <a:off x="9774526" y="5671387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Niv4</a:t>
            </a:r>
            <a:endParaRPr lang="fr-FR" sz="1050" dirty="0"/>
          </a:p>
        </p:txBody>
      </p:sp>
      <p:sp>
        <p:nvSpPr>
          <p:cNvPr id="39" name="ZoneTexte 38"/>
          <p:cNvSpPr txBox="1"/>
          <p:nvPr/>
        </p:nvSpPr>
        <p:spPr>
          <a:xfrm>
            <a:off x="11152817" y="5669127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Niv5</a:t>
            </a:r>
            <a:endParaRPr lang="fr-FR" sz="1050" dirty="0"/>
          </a:p>
        </p:txBody>
      </p:sp>
      <p:pic>
        <p:nvPicPr>
          <p:cNvPr id="42" name="Imag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097" y="174172"/>
            <a:ext cx="10806653" cy="1144800"/>
          </a:xfrm>
        </p:spPr>
        <p:txBody>
          <a:bodyPr/>
          <a:lstStyle/>
          <a:p>
            <a:r>
              <a:rPr lang="fr-FR" dirty="0" smtClean="0"/>
              <a:t>L’Adaptation de l’OCS Grand Est pour la mesure de la consommation d’ENAF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08632" y="1644637"/>
            <a:ext cx="6076964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mises à jour basées sur des méthodes documentées et contrôlées, établies par photo-identification et croisements de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référentiels</a:t>
            </a:r>
          </a:p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Une nomenclature exhaustive construites avec les acteurs du territoires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Un traitement homogène de l’ensemble du territoire</a:t>
            </a:r>
          </a:p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248" t="11870" r="39458" b="12297"/>
          <a:stretch/>
        </p:blipFill>
        <p:spPr>
          <a:xfrm>
            <a:off x="1820670" y="1754979"/>
            <a:ext cx="3236813" cy="14793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25920" y="6538284"/>
            <a:ext cx="4275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https://www.datagrandest.fr/portail/fr/projets/occupation-du-sol-grand-est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33239"/>
          <a:stretch/>
        </p:blipFill>
        <p:spPr>
          <a:xfrm>
            <a:off x="1290097" y="3234348"/>
            <a:ext cx="4147177" cy="32602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01764" y="6407988"/>
            <a:ext cx="4275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https://www.datagrandest.fr/portail/fr/projets/occupation-du-sol-grand-est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7042714" y="1950377"/>
            <a:ext cx="4380337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Une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définition des ENAF basée sur la nomenclature OCS Grand Est et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une concertation d’acteur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3030"/>
          <a:stretch/>
        </p:blipFill>
        <p:spPr>
          <a:xfrm>
            <a:off x="3905537" y="1920048"/>
            <a:ext cx="2725784" cy="19793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33607"/>
          <a:stretch/>
        </p:blipFill>
        <p:spPr>
          <a:xfrm>
            <a:off x="3905537" y="4127045"/>
            <a:ext cx="2757934" cy="20388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r="4243" b="5862"/>
          <a:stretch/>
        </p:blipFill>
        <p:spPr>
          <a:xfrm>
            <a:off x="1201764" y="4296292"/>
            <a:ext cx="2644484" cy="14371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r="2945" b="3786"/>
          <a:stretch/>
        </p:blipFill>
        <p:spPr>
          <a:xfrm>
            <a:off x="1253606" y="1837004"/>
            <a:ext cx="2499756" cy="203011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755" y="3601607"/>
            <a:ext cx="4099165" cy="2349677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253606" y="146226"/>
            <a:ext cx="10843144" cy="1144800"/>
          </a:xfrm>
        </p:spPr>
        <p:txBody>
          <a:bodyPr/>
          <a:lstStyle/>
          <a:p>
            <a:r>
              <a:rPr lang="fr-FR" dirty="0" smtClean="0"/>
              <a:t>L’Adaptation de l’OCS Grand Est pour la mesure de la consommation d’ENAF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5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4500b8-37a5-4be6-96aa-3cdd5f52df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F524E68B67C4BBD6926F77FB3BDEF" ma:contentTypeVersion="16" ma:contentTypeDescription="Crée un document." ma:contentTypeScope="" ma:versionID="5f02b051f5f86be87009e27e5886e987">
  <xsd:schema xmlns:xsd="http://www.w3.org/2001/XMLSchema" xmlns:xs="http://www.w3.org/2001/XMLSchema" xmlns:p="http://schemas.microsoft.com/office/2006/metadata/properties" xmlns:ns3="d24500b8-37a5-4be6-96aa-3cdd5f52dfb9" xmlns:ns4="16e26b30-84af-4979-9f8d-c6c82f1f094f" targetNamespace="http://schemas.microsoft.com/office/2006/metadata/properties" ma:root="true" ma:fieldsID="d9cf06de6df6c539269eed5b014930fc" ns3:_="" ns4:_="">
    <xsd:import namespace="d24500b8-37a5-4be6-96aa-3cdd5f52dfb9"/>
    <xsd:import namespace="16e26b30-84af-4979-9f8d-c6c82f1f09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500b8-37a5-4be6-96aa-3cdd5f52d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26b30-84af-4979-9f8d-c6c82f1f0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F90D0-8959-4673-AB0A-EFC9D15E53F0}">
  <ds:schemaRefs>
    <ds:schemaRef ds:uri="http://purl.org/dc/dcmitype/"/>
    <ds:schemaRef ds:uri="http://purl.org/dc/elements/1.1/"/>
    <ds:schemaRef ds:uri="d24500b8-37a5-4be6-96aa-3cdd5f52dfb9"/>
    <ds:schemaRef ds:uri="16e26b30-84af-4979-9f8d-c6c82f1f094f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AF2F50-8C5D-4541-8AA5-86128F294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1FDBD-97A6-4A16-A9D3-E28F0E579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500b8-37a5-4be6-96aa-3cdd5f52dfb9"/>
    <ds:schemaRef ds:uri="16e26b30-84af-4979-9f8d-c6c82f1f0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782</Words>
  <Application>Microsoft Office PowerPoint</Application>
  <PresentationFormat>Grand écran</PresentationFormat>
  <Paragraphs>126</Paragraphs>
  <Slides>16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Mukta</vt:lpstr>
      <vt:lpstr>Symbol</vt:lpstr>
      <vt:lpstr>Times New Roman</vt:lpstr>
      <vt:lpstr>Wingdings</vt:lpstr>
      <vt:lpstr>Office Theme</vt:lpstr>
      <vt:lpstr>Thème Office</vt:lpstr>
      <vt:lpstr>Feuille de calcul</vt:lpstr>
      <vt:lpstr>OCS Grand Est </vt:lpstr>
      <vt:lpstr>Consommation des ENAF</vt:lpstr>
      <vt:lpstr>Définitions : Consommation d’ENAF</vt:lpstr>
      <vt:lpstr>Les fichiers fonciers</vt:lpstr>
      <vt:lpstr>Limites des fichiers fonciers pour la mesure de la consommation d’ENAF</vt:lpstr>
      <vt:lpstr>Limites des fichiers fonciers pour la mesure de la consommation d’ENAF</vt:lpstr>
      <vt:lpstr>L’OCS Grand Est</vt:lpstr>
      <vt:lpstr>L’Adaptation de l’OCS Grand Est pour la mesure de la consommation d’ENAF</vt:lpstr>
      <vt:lpstr>L’Adaptation de l’OCS Grand Est pour la mesure de la consommation d’ENAF</vt:lpstr>
      <vt:lpstr>L’Adaptation de l’OCS Grand Est pour la mesure de la consommation d’ENAF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usages offerts par l’OCS Grand Est  à grande échelle</dc:title>
  <dc:subject/>
  <dc:creator>DIDIERJEAN Isabelle</dc:creator>
  <dc:description/>
  <cp:lastModifiedBy>DIDIERJEAN Isabelle</cp:lastModifiedBy>
  <cp:revision>48</cp:revision>
  <dcterms:created xsi:type="dcterms:W3CDTF">2022-05-30T11:50:28Z</dcterms:created>
  <dcterms:modified xsi:type="dcterms:W3CDTF">2025-04-10T12:42:19Z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0x010100792F524E68B67C4BBD6926F77FB3BDEF</vt:lpwstr>
  </property>
  <property fmtid="{D5CDD505-2E9C-101B-9397-08002B2CF9AE}" pid="3" name="KSOProductBuildVer">
    <vt:lpwstr>1036-11.2.0.8641</vt:lpwstr>
  </property>
  <property fmtid="{D5CDD505-2E9C-101B-9397-08002B2CF9AE}" pid="4" name="Notes">
    <vt:i4>28</vt:i4>
  </property>
  <property fmtid="{D5CDD505-2E9C-101B-9397-08002B2CF9AE}" pid="5" name="PresentationFormat">
    <vt:lpwstr>Grand écran</vt:lpwstr>
  </property>
  <property fmtid="{D5CDD505-2E9C-101B-9397-08002B2CF9AE}" pid="6" name="Slides">
    <vt:i4>28</vt:i4>
  </property>
</Properties>
</file>