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26"/>
  </p:notesMasterIdLst>
  <p:handoutMasterIdLst>
    <p:handoutMasterId r:id="rId27"/>
  </p:handoutMasterIdLst>
  <p:sldIdLst>
    <p:sldId id="256" r:id="rId5"/>
    <p:sldId id="314" r:id="rId6"/>
    <p:sldId id="274" r:id="rId7"/>
    <p:sldId id="315" r:id="rId8"/>
    <p:sldId id="293" r:id="rId9"/>
    <p:sldId id="303" r:id="rId10"/>
    <p:sldId id="291" r:id="rId11"/>
    <p:sldId id="294" r:id="rId12"/>
    <p:sldId id="295" r:id="rId13"/>
    <p:sldId id="298" r:id="rId14"/>
    <p:sldId id="296" r:id="rId15"/>
    <p:sldId id="299" r:id="rId16"/>
    <p:sldId id="302" r:id="rId17"/>
    <p:sldId id="305" r:id="rId18"/>
    <p:sldId id="306" r:id="rId19"/>
    <p:sldId id="307" r:id="rId20"/>
    <p:sldId id="308" r:id="rId21"/>
    <p:sldId id="309" r:id="rId22"/>
    <p:sldId id="312" r:id="rId23"/>
    <p:sldId id="310" r:id="rId24"/>
    <p:sldId id="290"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CKELYNCK Guillaume" initials="RG" lastIdx="16" clrIdx="0">
    <p:extLst>
      <p:ext uri="{19B8F6BF-5375-455C-9EA6-DF929625EA0E}">
        <p15:presenceInfo xmlns:p15="http://schemas.microsoft.com/office/powerpoint/2012/main" userId="S-1-5-21-506353979-3673208820-1418587321-5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33EC5"/>
    <a:srgbClr val="006DA5"/>
    <a:srgbClr val="FFFFFF"/>
    <a:srgbClr val="7C7B7B"/>
    <a:srgbClr val="AFCA0B"/>
    <a:srgbClr val="FFD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F8349-97B1-9945-A177-B42A10BB5F1A}" v="23" dt="2022-01-27T12:59:46.3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5209" autoAdjust="0"/>
  </p:normalViewPr>
  <p:slideViewPr>
    <p:cSldViewPr snapToGrid="0">
      <p:cViewPr varScale="1">
        <p:scale>
          <a:sx n="111" d="100"/>
          <a:sy n="111" d="100"/>
        </p:scale>
        <p:origin x="696" y="-178"/>
      </p:cViewPr>
      <p:guideLst>
        <p:guide orient="horz" pos="2160"/>
        <p:guide pos="3840"/>
      </p:guideLst>
    </p:cSldViewPr>
  </p:slideViewPr>
  <p:notesTextViewPr>
    <p:cViewPr>
      <p:scale>
        <a:sx n="3" d="2"/>
        <a:sy n="3" d="2"/>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r>
              <a:rPr lang="fr-FR" dirty="0"/>
              <a:t>Comité technique GéoGrandEst</a:t>
            </a:r>
          </a:p>
        </p:txBody>
      </p:sp>
      <p:sp>
        <p:nvSpPr>
          <p:cNvPr id="3" name="Espace réservé de la date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137FC391-839F-4FBA-87AC-80B2FC744B9A}" type="datetimeFigureOut">
              <a:rPr lang="fr-FR" smtClean="0"/>
              <a:pPr/>
              <a:t>22/03/2024</a:t>
            </a:fld>
            <a:endParaRPr lang="fr-FR"/>
          </a:p>
        </p:txBody>
      </p:sp>
      <p:sp>
        <p:nvSpPr>
          <p:cNvPr id="4" name="Espace réservé du pied de page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4736E2DE-0E1E-492B-A1DD-64FC9FA226D3}" type="slidenum">
              <a:rPr lang="fr-FR" smtClean="0"/>
              <a:pPr/>
              <a:t>‹N°›</a:t>
            </a:fld>
            <a:endParaRPr lang="fr-FR"/>
          </a:p>
        </p:txBody>
      </p:sp>
    </p:spTree>
    <p:extLst>
      <p:ext uri="{BB962C8B-B14F-4D97-AF65-F5344CB8AC3E}">
        <p14:creationId xmlns:p14="http://schemas.microsoft.com/office/powerpoint/2010/main" val="1610826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r>
              <a:rPr lang="fr-FR" dirty="0"/>
              <a:t>Comité technique GéoGrandEst</a:t>
            </a:r>
          </a:p>
        </p:txBody>
      </p:sp>
      <p:sp>
        <p:nvSpPr>
          <p:cNvPr id="3" name="Espace réservé de la date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6975F20E-3B98-42B9-B73E-231275495382}" type="datetimeFigureOut">
              <a:rPr lang="fr-FR" smtClean="0"/>
              <a:pPr/>
              <a:t>22/03/2024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8113765A-D208-48BE-AE7E-1CD017945C0D}" type="slidenum">
              <a:rPr lang="fr-FR" smtClean="0"/>
              <a:pPr/>
              <a:t>‹N°›</a:t>
            </a:fld>
            <a:endParaRPr lang="fr-FR"/>
          </a:p>
        </p:txBody>
      </p:sp>
    </p:spTree>
    <p:extLst>
      <p:ext uri="{BB962C8B-B14F-4D97-AF65-F5344CB8AC3E}">
        <p14:creationId xmlns:p14="http://schemas.microsoft.com/office/powerpoint/2010/main" val="40285686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13765A-D208-48BE-AE7E-1CD017945C0D}" type="slidenum">
              <a:rPr lang="fr-FR" smtClean="0"/>
              <a:pPr/>
              <a:t>3</a:t>
            </a:fld>
            <a:endParaRPr lang="fr-FR"/>
          </a:p>
        </p:txBody>
      </p:sp>
    </p:spTree>
    <p:extLst>
      <p:ext uri="{BB962C8B-B14F-4D97-AF65-F5344CB8AC3E}">
        <p14:creationId xmlns:p14="http://schemas.microsoft.com/office/powerpoint/2010/main" val="336403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13765A-D208-48BE-AE7E-1CD017945C0D}" type="slidenum">
              <a:rPr lang="fr-FR" smtClean="0"/>
              <a:t>4</a:t>
            </a:fld>
            <a:endParaRPr lang="fr-FR"/>
          </a:p>
        </p:txBody>
      </p:sp>
    </p:spTree>
    <p:extLst>
      <p:ext uri="{BB962C8B-B14F-4D97-AF65-F5344CB8AC3E}">
        <p14:creationId xmlns:p14="http://schemas.microsoft.com/office/powerpoint/2010/main" val="4462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13765A-D208-48BE-AE7E-1CD017945C0D}" type="slidenum">
              <a:rPr lang="fr-FR" smtClean="0"/>
              <a:pPr/>
              <a:t>21</a:t>
            </a:fld>
            <a:endParaRPr lang="fr-FR"/>
          </a:p>
        </p:txBody>
      </p:sp>
    </p:spTree>
    <p:extLst>
      <p:ext uri="{BB962C8B-B14F-4D97-AF65-F5344CB8AC3E}">
        <p14:creationId xmlns:p14="http://schemas.microsoft.com/office/powerpoint/2010/main" val="3620613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L_SLOGA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104" y="493354"/>
            <a:ext cx="6667500" cy="3990975"/>
          </a:xfrm>
          <a:prstGeom prst="rect">
            <a:avLst/>
          </a:prstGeom>
        </p:spPr>
      </p:pic>
      <p:sp>
        <p:nvSpPr>
          <p:cNvPr id="6" name="ZoneTexte 5"/>
          <p:cNvSpPr txBox="1"/>
          <p:nvPr userDrawn="1"/>
        </p:nvSpPr>
        <p:spPr>
          <a:xfrm>
            <a:off x="1685235" y="4868214"/>
            <a:ext cx="8693239" cy="584775"/>
          </a:xfrm>
          <a:prstGeom prst="rect">
            <a:avLst/>
          </a:prstGeom>
          <a:noFill/>
        </p:spPr>
        <p:txBody>
          <a:bodyPr wrap="square" rtlCol="0">
            <a:spAutoFit/>
          </a:bodyPr>
          <a:lstStyle/>
          <a:p>
            <a:pPr algn="ctr"/>
            <a:r>
              <a:rPr lang="fr-FR" sz="3200" b="0" dirty="0">
                <a:solidFill>
                  <a:srgbClr val="7C7B7B"/>
                </a:solidFill>
                <a:latin typeface="Mukta" panose="020B0000000000000000" pitchFamily="34" charset="0"/>
                <a:cs typeface="Mukta" panose="020B0000000000000000" pitchFamily="34" charset="0"/>
              </a:rPr>
              <a:t>FAIRE DE LA DONNEE</a:t>
            </a:r>
            <a:r>
              <a:rPr lang="fr-FR" sz="3200" b="0" baseline="0" dirty="0">
                <a:solidFill>
                  <a:srgbClr val="7C7B7B"/>
                </a:solidFill>
                <a:latin typeface="Mukta" panose="020B0000000000000000" pitchFamily="34" charset="0"/>
                <a:cs typeface="Mukta" panose="020B0000000000000000" pitchFamily="34" charset="0"/>
              </a:rPr>
              <a:t> L’INNOVATION DE DEMAIN</a:t>
            </a:r>
            <a:endParaRPr lang="fr-FR" sz="3200" b="0" dirty="0">
              <a:solidFill>
                <a:srgbClr val="7C7B7B"/>
              </a:solidFill>
              <a:latin typeface="Mukta" panose="020B0000000000000000" pitchFamily="34" charset="0"/>
              <a:cs typeface="Mukta" panose="020B0000000000000000" pitchFamily="34" charset="0"/>
            </a:endParaRPr>
          </a:p>
        </p:txBody>
      </p:sp>
    </p:spTree>
    <p:extLst>
      <p:ext uri="{BB962C8B-B14F-4D97-AF65-F5344CB8AC3E}">
        <p14:creationId xmlns:p14="http://schemas.microsoft.com/office/powerpoint/2010/main" val="332516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6DA5"/>
                </a:solidFill>
              </a:defRPr>
            </a:lvl1pPr>
          </a:lstStyle>
          <a:p>
            <a:r>
              <a:rPr lang="fr-FR"/>
              <a:t>Modifiez le style du titre</a:t>
            </a:r>
          </a:p>
        </p:txBody>
      </p:sp>
      <p:sp>
        <p:nvSpPr>
          <p:cNvPr id="5" name="Espace réservé du numéro de diapositive 4"/>
          <p:cNvSpPr>
            <a:spLocks noGrp="1"/>
          </p:cNvSpPr>
          <p:nvPr>
            <p:ph type="sldNum" sz="quarter" idx="12"/>
          </p:nvPr>
        </p:nvSpPr>
        <p:spPr/>
        <p:txBody>
          <a:bodyPr/>
          <a:lstStyle>
            <a:lvl1pPr>
              <a:defRPr>
                <a:solidFill>
                  <a:srgbClr val="006DA5"/>
                </a:solidFill>
              </a:defRPr>
            </a:lvl1pPr>
          </a:lstStyle>
          <a:p>
            <a:fld id="{CE6AA561-FD8D-4EF2-B06B-C6F9C91BE40B}" type="slidenum">
              <a:rPr lang="fr-FR" smtClean="0"/>
              <a:pPr/>
              <a:t>‹N°›</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
        <p:nvSpPr>
          <p:cNvPr id="7" name="Espace réservé du contenu 2"/>
          <p:cNvSpPr>
            <a:spLocks noGrp="1"/>
          </p:cNvSpPr>
          <p:nvPr>
            <p:ph idx="1"/>
          </p:nvPr>
        </p:nvSpPr>
        <p:spPr>
          <a:xfrm>
            <a:off x="6205800" y="1847851"/>
            <a:ext cx="5148000" cy="4372645"/>
          </a:xfrm>
        </p:spPr>
        <p:txBody>
          <a:bodyPr/>
          <a:lstStyle>
            <a:lvl1pPr>
              <a:defRPr sz="3200">
                <a:solidFill>
                  <a:srgbClr val="7C7B7B"/>
                </a:solidFill>
              </a:defRPr>
            </a:lvl1pPr>
            <a:lvl2pPr>
              <a:defRPr sz="2800">
                <a:solidFill>
                  <a:srgbClr val="7C7B7B"/>
                </a:solidFill>
              </a:defRPr>
            </a:lvl2pPr>
            <a:lvl3pPr>
              <a:defRPr sz="2400">
                <a:solidFill>
                  <a:srgbClr val="7C7B7B"/>
                </a:solidFill>
              </a:defRPr>
            </a:lvl3pPr>
            <a:lvl4pPr>
              <a:defRPr sz="2000">
                <a:solidFill>
                  <a:srgbClr val="7C7B7B"/>
                </a:solidFill>
              </a:defRPr>
            </a:lvl4pPr>
            <a:lvl5pPr>
              <a:defRPr sz="2000">
                <a:solidFill>
                  <a:srgbClr val="7C7B7B"/>
                </a:solidFill>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2"/>
          <p:cNvSpPr>
            <a:spLocks noGrp="1"/>
          </p:cNvSpPr>
          <p:nvPr>
            <p:ph idx="13"/>
          </p:nvPr>
        </p:nvSpPr>
        <p:spPr>
          <a:xfrm>
            <a:off x="838200" y="1847851"/>
            <a:ext cx="5148000" cy="4372645"/>
          </a:xfrm>
        </p:spPr>
        <p:txBody>
          <a:bodyPr/>
          <a:lstStyle>
            <a:lvl1pPr>
              <a:defRPr sz="3200">
                <a:solidFill>
                  <a:srgbClr val="7C7B7B"/>
                </a:solidFill>
              </a:defRPr>
            </a:lvl1pPr>
            <a:lvl2pPr>
              <a:defRPr sz="2800">
                <a:solidFill>
                  <a:srgbClr val="7C7B7B"/>
                </a:solidFill>
              </a:defRPr>
            </a:lvl2pPr>
            <a:lvl3pPr>
              <a:defRPr sz="2400">
                <a:solidFill>
                  <a:srgbClr val="7C7B7B"/>
                </a:solidFill>
              </a:defRPr>
            </a:lvl3pPr>
            <a:lvl4pPr>
              <a:defRPr sz="2000">
                <a:solidFill>
                  <a:srgbClr val="7C7B7B"/>
                </a:solidFill>
              </a:defRPr>
            </a:lvl4pPr>
            <a:lvl5pPr>
              <a:defRPr sz="2000">
                <a:solidFill>
                  <a:srgbClr val="7C7B7B"/>
                </a:solidFill>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697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5183188" y="1790163"/>
            <a:ext cx="6172200" cy="4070887"/>
          </a:xfrm>
        </p:spPr>
        <p:txBody>
          <a:bodyPr/>
          <a:lstStyle>
            <a:lvl1pPr marL="0" indent="0">
              <a:buNone/>
              <a:defRPr sz="3200">
                <a:solidFill>
                  <a:srgbClr val="7C7B7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1790163"/>
            <a:ext cx="4170094" cy="4078825"/>
          </a:xfrm>
        </p:spPr>
        <p:txBody>
          <a:bodyPr>
            <a:normAutofit/>
          </a:bodyPr>
          <a:lstStyle>
            <a:lvl1pPr marL="0" indent="0">
              <a:buNone/>
              <a:defRPr sz="2000">
                <a:solidFill>
                  <a:srgbClr val="7C7B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7" name="Espace réservé du numéro de diapositive 6"/>
          <p:cNvSpPr>
            <a:spLocks noGrp="1"/>
          </p:cNvSpPr>
          <p:nvPr>
            <p:ph type="sldNum" sz="quarter" idx="12"/>
          </p:nvPr>
        </p:nvSpPr>
        <p:spPr/>
        <p:txBody>
          <a:bodyPr/>
          <a:lstStyle>
            <a:lvl1pPr>
              <a:defRPr>
                <a:solidFill>
                  <a:srgbClr val="006DA5"/>
                </a:solidFill>
              </a:defRPr>
            </a:lvl1pPr>
          </a:lstStyle>
          <a:p>
            <a:fld id="{CE6AA561-FD8D-4EF2-B06B-C6F9C91BE40B}" type="slidenum">
              <a:rPr lang="fr-FR" smtClean="0"/>
              <a:pPr/>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
        <p:nvSpPr>
          <p:cNvPr id="10" name="Titre 1"/>
          <p:cNvSpPr>
            <a:spLocks noGrp="1"/>
          </p:cNvSpPr>
          <p:nvPr>
            <p:ph type="title"/>
          </p:nvPr>
        </p:nvSpPr>
        <p:spPr>
          <a:xfrm>
            <a:off x="838200" y="365125"/>
            <a:ext cx="10515600" cy="1325563"/>
          </a:xfrm>
        </p:spPr>
        <p:txBody>
          <a:bodyPr/>
          <a:lstStyle>
            <a:lvl1pPr>
              <a:defRPr>
                <a:solidFill>
                  <a:srgbClr val="006DA5"/>
                </a:solidFill>
              </a:defRPr>
            </a:lvl1pPr>
          </a:lstStyle>
          <a:p>
            <a:r>
              <a:rPr lang="fr-FR"/>
              <a:t>Modifiez le style du titre</a:t>
            </a:r>
          </a:p>
        </p:txBody>
      </p:sp>
    </p:spTree>
    <p:extLst>
      <p:ext uri="{BB962C8B-B14F-4D97-AF65-F5344CB8AC3E}">
        <p14:creationId xmlns:p14="http://schemas.microsoft.com/office/powerpoint/2010/main" val="427886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1517316" y="2380392"/>
            <a:ext cx="3490782" cy="3490782"/>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104586" y="2086371"/>
            <a:ext cx="5249214" cy="4078825"/>
          </a:xfrm>
        </p:spPr>
        <p:txBody>
          <a:bodyPr anchor="ctr">
            <a:normAutofit/>
          </a:bodyPr>
          <a:lstStyle>
            <a:lvl1pPr marL="0" indent="0">
              <a:buNone/>
              <a:defRPr sz="2000">
                <a:solidFill>
                  <a:srgbClr val="7C7B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1112969">
            <a:off x="1248794" y="2111870"/>
            <a:ext cx="4027826" cy="4027826"/>
          </a:xfrm>
          <a:prstGeom prst="arc">
            <a:avLst>
              <a:gd name="adj1" fmla="val 16200000"/>
              <a:gd name="adj2" fmla="val 7727988"/>
            </a:avLst>
          </a:prstGeom>
          <a:ln w="38100" cmpd="sng">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itre 1"/>
          <p:cNvSpPr>
            <a:spLocks noGrp="1"/>
          </p:cNvSpPr>
          <p:nvPr>
            <p:ph type="title"/>
          </p:nvPr>
        </p:nvSpPr>
        <p:spPr>
          <a:xfrm>
            <a:off x="838200" y="365125"/>
            <a:ext cx="10515600" cy="1325563"/>
          </a:xfrm>
        </p:spPr>
        <p:txBody>
          <a:bodyPr/>
          <a:lstStyle>
            <a:lvl1pPr>
              <a:defRPr>
                <a:solidFill>
                  <a:srgbClr val="006DA5"/>
                </a:solidFill>
              </a:defRPr>
            </a:lvl1pPr>
          </a:lstStyle>
          <a:p>
            <a:r>
              <a:rPr lang="fr-FR"/>
              <a:t>Modifiez le style du titre</a:t>
            </a:r>
          </a:p>
        </p:txBody>
      </p:sp>
      <p:sp>
        <p:nvSpPr>
          <p:cNvPr id="12" name="Espace réservé du numéro de diapositive 6"/>
          <p:cNvSpPr>
            <a:spLocks noGrp="1"/>
          </p:cNvSpPr>
          <p:nvPr>
            <p:ph type="sldNum" sz="quarter" idx="12"/>
          </p:nvPr>
        </p:nvSpPr>
        <p:spPr>
          <a:xfrm>
            <a:off x="9294264" y="6356350"/>
            <a:ext cx="2743200" cy="365125"/>
          </a:xfrm>
        </p:spPr>
        <p:txBody>
          <a:bodyPr/>
          <a:lstStyle>
            <a:lvl1pPr>
              <a:defRPr>
                <a:solidFill>
                  <a:srgbClr val="006DA5"/>
                </a:solidFill>
              </a:defRPr>
            </a:lvl1pPr>
          </a:lstStyle>
          <a:p>
            <a:fld id="{CE6AA561-FD8D-4EF2-B06B-C6F9C91BE40B}" type="slidenum">
              <a:rPr lang="fr-FR" smtClean="0"/>
              <a:pPr/>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Tree>
    <p:extLst>
      <p:ext uri="{BB962C8B-B14F-4D97-AF65-F5344CB8AC3E}">
        <p14:creationId xmlns:p14="http://schemas.microsoft.com/office/powerpoint/2010/main" val="153213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avec légende">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1517316" y="2380392"/>
            <a:ext cx="3490782" cy="3490782"/>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091708" y="2086371"/>
            <a:ext cx="5262092" cy="4078825"/>
          </a:xfrm>
        </p:spPr>
        <p:txBody>
          <a:bodyPr anchor="ctr">
            <a:normAutofit/>
          </a:bodyPr>
          <a:lstStyle>
            <a:lvl1pPr marL="0" indent="0">
              <a:buNone/>
              <a:defRPr sz="2000">
                <a:solidFill>
                  <a:srgbClr val="7C7B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15456282">
            <a:off x="1248794" y="2111870"/>
            <a:ext cx="4027826" cy="4027826"/>
          </a:xfrm>
          <a:prstGeom prst="arc">
            <a:avLst>
              <a:gd name="adj1" fmla="val 16200000"/>
              <a:gd name="adj2" fmla="val 7727988"/>
            </a:avLst>
          </a:prstGeom>
          <a:ln w="38100" cmpd="sng">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itre 1"/>
          <p:cNvSpPr>
            <a:spLocks noGrp="1"/>
          </p:cNvSpPr>
          <p:nvPr>
            <p:ph type="title"/>
          </p:nvPr>
        </p:nvSpPr>
        <p:spPr>
          <a:xfrm>
            <a:off x="838200" y="365125"/>
            <a:ext cx="10515600" cy="1325563"/>
          </a:xfrm>
        </p:spPr>
        <p:txBody>
          <a:bodyPr/>
          <a:lstStyle>
            <a:lvl1pPr>
              <a:defRPr>
                <a:solidFill>
                  <a:srgbClr val="006DA5"/>
                </a:solidFill>
              </a:defRPr>
            </a:lvl1pPr>
          </a:lstStyle>
          <a:p>
            <a:r>
              <a:rPr lang="fr-FR"/>
              <a:t>Modifiez le style du titre</a:t>
            </a:r>
          </a:p>
        </p:txBody>
      </p:sp>
      <p:sp>
        <p:nvSpPr>
          <p:cNvPr id="12" name="Espace réservé du numéro de diapositive 6"/>
          <p:cNvSpPr>
            <a:spLocks noGrp="1"/>
          </p:cNvSpPr>
          <p:nvPr>
            <p:ph type="sldNum" sz="quarter" idx="12"/>
          </p:nvPr>
        </p:nvSpPr>
        <p:spPr>
          <a:xfrm>
            <a:off x="9294264" y="6356350"/>
            <a:ext cx="2743200" cy="365125"/>
          </a:xfrm>
        </p:spPr>
        <p:txBody>
          <a:bodyPr/>
          <a:lstStyle>
            <a:lvl1pPr>
              <a:defRPr>
                <a:solidFill>
                  <a:srgbClr val="006DA5"/>
                </a:solidFill>
              </a:defRPr>
            </a:lvl1pPr>
          </a:lstStyle>
          <a:p>
            <a:fld id="{CE6AA561-FD8D-4EF2-B06B-C6F9C91BE40B}" type="slidenum">
              <a:rPr lang="fr-FR" smtClean="0"/>
              <a:pPr/>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Tree>
    <p:extLst>
      <p:ext uri="{BB962C8B-B14F-4D97-AF65-F5344CB8AC3E}">
        <p14:creationId xmlns:p14="http://schemas.microsoft.com/office/powerpoint/2010/main" val="293156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1517316" y="2380392"/>
            <a:ext cx="3490782" cy="3490782"/>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104586" y="2086371"/>
            <a:ext cx="5249214" cy="4078825"/>
          </a:xfrm>
        </p:spPr>
        <p:txBody>
          <a:bodyPr anchor="ctr">
            <a:normAutofit/>
          </a:bodyPr>
          <a:lstStyle>
            <a:lvl1pPr marL="0" indent="0">
              <a:buNone/>
              <a:defRPr sz="2000">
                <a:solidFill>
                  <a:srgbClr val="7C7B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11672468">
            <a:off x="1248794" y="2111870"/>
            <a:ext cx="4027826" cy="4027826"/>
          </a:xfrm>
          <a:prstGeom prst="arc">
            <a:avLst>
              <a:gd name="adj1" fmla="val 16200000"/>
              <a:gd name="adj2" fmla="val 7727988"/>
            </a:avLst>
          </a:prstGeom>
          <a:ln w="381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itre 1"/>
          <p:cNvSpPr>
            <a:spLocks noGrp="1"/>
          </p:cNvSpPr>
          <p:nvPr>
            <p:ph type="title"/>
          </p:nvPr>
        </p:nvSpPr>
        <p:spPr>
          <a:xfrm>
            <a:off x="838200" y="365125"/>
            <a:ext cx="10515600" cy="1325563"/>
          </a:xfrm>
        </p:spPr>
        <p:txBody>
          <a:bodyPr/>
          <a:lstStyle>
            <a:lvl1pPr>
              <a:defRPr>
                <a:solidFill>
                  <a:srgbClr val="006DA5"/>
                </a:solidFill>
              </a:defRPr>
            </a:lvl1pPr>
          </a:lstStyle>
          <a:p>
            <a:r>
              <a:rPr lang="fr-FR"/>
              <a:t>Modifiez le style du titre</a:t>
            </a:r>
          </a:p>
        </p:txBody>
      </p:sp>
      <p:sp>
        <p:nvSpPr>
          <p:cNvPr id="12" name="Espace réservé du numéro de diapositive 6"/>
          <p:cNvSpPr>
            <a:spLocks noGrp="1"/>
          </p:cNvSpPr>
          <p:nvPr>
            <p:ph type="sldNum" sz="quarter" idx="12"/>
          </p:nvPr>
        </p:nvSpPr>
        <p:spPr>
          <a:xfrm>
            <a:off x="9294264" y="6356350"/>
            <a:ext cx="2743200" cy="365125"/>
          </a:xfrm>
        </p:spPr>
        <p:txBody>
          <a:bodyPr/>
          <a:lstStyle>
            <a:lvl1pPr>
              <a:defRPr>
                <a:solidFill>
                  <a:srgbClr val="006DA5"/>
                </a:solidFill>
              </a:defRPr>
            </a:lvl1pPr>
          </a:lstStyle>
          <a:p>
            <a:fld id="{CE6AA561-FD8D-4EF2-B06B-C6F9C91BE40B}" type="slidenum">
              <a:rPr lang="fr-FR" smtClean="0"/>
              <a:pPr/>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Tree>
    <p:extLst>
      <p:ext uri="{BB962C8B-B14F-4D97-AF65-F5344CB8AC3E}">
        <p14:creationId xmlns:p14="http://schemas.microsoft.com/office/powerpoint/2010/main" val="342938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922707" y="927658"/>
            <a:ext cx="4680000" cy="4680000"/>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48531" y="1228246"/>
            <a:ext cx="4511852" cy="4078825"/>
          </a:xfrm>
        </p:spPr>
        <p:txBody>
          <a:bodyPr anchor="ct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11672468">
            <a:off x="562707" y="567658"/>
            <a:ext cx="5400000" cy="5400000"/>
          </a:xfrm>
          <a:prstGeom prst="arc">
            <a:avLst>
              <a:gd name="adj1" fmla="val 16200000"/>
              <a:gd name="adj2" fmla="val 7727988"/>
            </a:avLst>
          </a:prstGeom>
          <a:ln w="381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46300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922707" y="927658"/>
            <a:ext cx="4680000" cy="4680000"/>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48531" y="1228246"/>
            <a:ext cx="4511852" cy="4078825"/>
          </a:xfrm>
        </p:spPr>
        <p:txBody>
          <a:bodyPr anchor="ctr">
            <a:normAutofit/>
          </a:bodyPr>
          <a:lstStyle>
            <a:lvl1pPr marL="0" indent="0">
              <a:buNone/>
              <a:defRPr sz="3200">
                <a:solidFill>
                  <a:srgbClr val="006DA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17137990">
            <a:off x="562707" y="567658"/>
            <a:ext cx="5400000" cy="5400000"/>
          </a:xfrm>
          <a:prstGeom prst="arc">
            <a:avLst>
              <a:gd name="adj1" fmla="val 16200000"/>
              <a:gd name="adj2" fmla="val 7727988"/>
            </a:avLst>
          </a:prstGeom>
          <a:ln w="38100" cmpd="sng">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63077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922707" y="927658"/>
            <a:ext cx="4680000" cy="4680000"/>
          </a:xfrm>
          <a:prstGeom prst="ellipse">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48531" y="1228246"/>
            <a:ext cx="4511852" cy="4078825"/>
          </a:xfrm>
        </p:spPr>
        <p:txBody>
          <a:bodyPr anchor="ctr">
            <a:normAutofit/>
          </a:bodyPr>
          <a:lstStyle>
            <a:lvl1pPr marL="0" indent="0">
              <a:buNone/>
              <a:defRPr sz="3200">
                <a:solidFill>
                  <a:srgbClr val="006DA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6" name="Arc 5"/>
          <p:cNvSpPr>
            <a:spLocks noChangeAspect="1"/>
          </p:cNvSpPr>
          <p:nvPr userDrawn="1"/>
        </p:nvSpPr>
        <p:spPr>
          <a:xfrm rot="8231622">
            <a:off x="562707" y="567658"/>
            <a:ext cx="5400000" cy="5400000"/>
          </a:xfrm>
          <a:prstGeom prst="arc">
            <a:avLst>
              <a:gd name="adj1" fmla="val 16200000"/>
              <a:gd name="adj2" fmla="val 7727988"/>
            </a:avLst>
          </a:prstGeom>
          <a:ln w="38100" cmpd="sng">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66226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4" name="Espace réservé du titre 1"/>
          <p:cNvSpPr>
            <a:spLocks noGrp="1"/>
          </p:cNvSpPr>
          <p:nvPr>
            <p:ph type="title" hasCustomPrompt="1"/>
          </p:nvPr>
        </p:nvSpPr>
        <p:spPr>
          <a:xfrm>
            <a:off x="992746" y="1781800"/>
            <a:ext cx="10515600" cy="729579"/>
          </a:xfrm>
          <a:prstGeom prst="rect">
            <a:avLst/>
          </a:prstGeom>
        </p:spPr>
        <p:txBody>
          <a:bodyPr vert="horz" lIns="91440" tIns="45720" rIns="91440" bIns="45720" rtlCol="0" anchor="ctr">
            <a:noAutofit/>
          </a:bodyPr>
          <a:lstStyle>
            <a:lvl1pPr algn="ctr">
              <a:defRPr sz="6000">
                <a:solidFill>
                  <a:srgbClr val="006DA5"/>
                </a:solidFill>
              </a:defRPr>
            </a:lvl1pPr>
          </a:lstStyle>
          <a:p>
            <a:r>
              <a:rPr lang="fr-FR" dirty="0"/>
              <a:t>MERCI DE VOTRE ATTENTION</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769" y="3445087"/>
            <a:ext cx="3818606" cy="2285708"/>
          </a:xfrm>
          <a:prstGeom prst="rect">
            <a:avLst/>
          </a:prstGeom>
        </p:spPr>
      </p:pic>
    </p:spTree>
    <p:extLst>
      <p:ext uri="{BB962C8B-B14F-4D97-AF65-F5344CB8AC3E}">
        <p14:creationId xmlns:p14="http://schemas.microsoft.com/office/powerpoint/2010/main" val="1695563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_MS_SW">
    <p:bg>
      <p:bgPr>
        <a:solidFill>
          <a:srgbClr val="FFD50B"/>
        </a:solidFill>
        <a:effectLst/>
      </p:bgPr>
    </p:bg>
    <p:spTree>
      <p:nvGrpSpPr>
        <p:cNvPr id="1" name=""/>
        <p:cNvGrpSpPr/>
        <p:nvPr/>
      </p:nvGrpSpPr>
      <p:grpSpPr>
        <a:xfrm>
          <a:off x="0" y="0"/>
          <a:ext cx="0" cy="0"/>
          <a:chOff x="0" y="0"/>
          <a:chExt cx="0" cy="0"/>
        </a:xfrm>
      </p:grpSpPr>
      <p:grpSp>
        <p:nvGrpSpPr>
          <p:cNvPr id="2" name="Groupe 1"/>
          <p:cNvGrpSpPr/>
          <p:nvPr userDrawn="1"/>
        </p:nvGrpSpPr>
        <p:grpSpPr>
          <a:xfrm>
            <a:off x="3459023" y="5768653"/>
            <a:ext cx="5304658" cy="935025"/>
            <a:chOff x="3197877" y="5575470"/>
            <a:chExt cx="5304658" cy="935025"/>
          </a:xfrm>
        </p:grpSpPr>
        <p:grpSp>
          <p:nvGrpSpPr>
            <p:cNvPr id="8" name="Groupe 7"/>
            <p:cNvGrpSpPr>
              <a:grpSpLocks noChangeAspect="1"/>
            </p:cNvGrpSpPr>
            <p:nvPr userDrawn="1"/>
          </p:nvGrpSpPr>
          <p:grpSpPr>
            <a:xfrm>
              <a:off x="3197877" y="5575470"/>
              <a:ext cx="1656000" cy="935023"/>
              <a:chOff x="437797" y="3023782"/>
              <a:chExt cx="3515932" cy="1985213"/>
            </a:xfrm>
          </p:grpSpPr>
          <p:sp>
            <p:nvSpPr>
              <p:cNvPr id="15" name="Rectangle à coins arrondis 14"/>
              <p:cNvSpPr/>
              <p:nvPr userDrawn="1"/>
            </p:nvSpPr>
            <p:spPr>
              <a:xfrm>
                <a:off x="437797" y="3023782"/>
                <a:ext cx="3515932" cy="19852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330" y="3270250"/>
                <a:ext cx="1598867" cy="1492276"/>
              </a:xfrm>
              <a:prstGeom prst="rect">
                <a:avLst/>
              </a:prstGeom>
            </p:spPr>
          </p:pic>
        </p:grpSp>
        <p:grpSp>
          <p:nvGrpSpPr>
            <p:cNvPr id="9" name="Groupe 8"/>
            <p:cNvGrpSpPr>
              <a:grpSpLocks noChangeAspect="1"/>
            </p:cNvGrpSpPr>
            <p:nvPr userDrawn="1"/>
          </p:nvGrpSpPr>
          <p:grpSpPr>
            <a:xfrm>
              <a:off x="5022206" y="5575471"/>
              <a:ext cx="1656000" cy="935023"/>
              <a:chOff x="4286627" y="3023784"/>
              <a:chExt cx="3515932" cy="1985213"/>
            </a:xfrm>
          </p:grpSpPr>
          <p:sp>
            <p:nvSpPr>
              <p:cNvPr id="13" name="Rectangle à coins arrondis 12"/>
              <p:cNvSpPr/>
              <p:nvPr userDrawn="1"/>
            </p:nvSpPr>
            <p:spPr>
              <a:xfrm>
                <a:off x="4286627" y="3023784"/>
                <a:ext cx="3515932" cy="19852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278" y="3390832"/>
                <a:ext cx="3036631" cy="1251117"/>
              </a:xfrm>
              <a:prstGeom prst="rect">
                <a:avLst/>
              </a:prstGeom>
            </p:spPr>
          </p:pic>
        </p:grpSp>
        <p:grpSp>
          <p:nvGrpSpPr>
            <p:cNvPr id="10" name="Groupe 9"/>
            <p:cNvGrpSpPr>
              <a:grpSpLocks noChangeAspect="1"/>
            </p:cNvGrpSpPr>
            <p:nvPr userDrawn="1"/>
          </p:nvGrpSpPr>
          <p:grpSpPr>
            <a:xfrm>
              <a:off x="6846535" y="5575472"/>
              <a:ext cx="1656000" cy="935023"/>
              <a:chOff x="8135457" y="3023783"/>
              <a:chExt cx="3515932" cy="1985213"/>
            </a:xfrm>
          </p:grpSpPr>
          <p:sp>
            <p:nvSpPr>
              <p:cNvPr id="11" name="Rectangle à coins arrondis 10"/>
              <p:cNvSpPr/>
              <p:nvPr userDrawn="1"/>
            </p:nvSpPr>
            <p:spPr>
              <a:xfrm>
                <a:off x="8135457" y="3023783"/>
                <a:ext cx="3515932" cy="19852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0234" y="3187715"/>
                <a:ext cx="2086378" cy="1657349"/>
              </a:xfrm>
              <a:prstGeom prst="rect">
                <a:avLst/>
              </a:prstGeom>
            </p:spPr>
          </p:pic>
        </p:grpSp>
      </p:grpSp>
      <p:sp>
        <p:nvSpPr>
          <p:cNvPr id="19" name="ZoneTexte 18"/>
          <p:cNvSpPr txBox="1"/>
          <p:nvPr userDrawn="1"/>
        </p:nvSpPr>
        <p:spPr>
          <a:xfrm>
            <a:off x="4709259" y="4161984"/>
            <a:ext cx="2804186" cy="461665"/>
          </a:xfrm>
          <a:prstGeom prst="rect">
            <a:avLst/>
          </a:prstGeom>
          <a:noFill/>
        </p:spPr>
        <p:txBody>
          <a:bodyPr wrap="square" rtlCol="0">
            <a:spAutoFit/>
          </a:bodyPr>
          <a:lstStyle/>
          <a:p>
            <a:pPr algn="ctr"/>
            <a:r>
              <a:rPr lang="fr-FR" sz="2400" b="0" dirty="0">
                <a:solidFill>
                  <a:srgbClr val="006DA5"/>
                </a:solidFill>
                <a:latin typeface="Mukta" panose="020B0000000000000000" pitchFamily="34" charset="0"/>
                <a:cs typeface="Mukta" panose="020B0000000000000000" pitchFamily="34" charset="0"/>
              </a:rPr>
              <a:t>DATAGRANDEST.FR</a:t>
            </a:r>
            <a:endParaRPr lang="fr-FR" sz="3200" b="0" dirty="0">
              <a:solidFill>
                <a:srgbClr val="006DA5"/>
              </a:solidFill>
              <a:latin typeface="Mukta" panose="020B0000000000000000" pitchFamily="34" charset="0"/>
              <a:cs typeface="Mukta" panose="020B0000000000000000" pitchFamily="34" charset="0"/>
            </a:endParaRPr>
          </a:p>
        </p:txBody>
      </p:sp>
      <p:pic>
        <p:nvPicPr>
          <p:cNvPr id="20" name="Imag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6925" y="201506"/>
            <a:ext cx="5068854" cy="3034071"/>
          </a:xfrm>
          <a:prstGeom prst="rect">
            <a:avLst/>
          </a:prstGeom>
        </p:spPr>
      </p:pic>
      <p:grpSp>
        <p:nvGrpSpPr>
          <p:cNvPr id="24" name="Groupe 23"/>
          <p:cNvGrpSpPr/>
          <p:nvPr userDrawn="1"/>
        </p:nvGrpSpPr>
        <p:grpSpPr>
          <a:xfrm>
            <a:off x="4959352" y="3341679"/>
            <a:ext cx="2304000" cy="648000"/>
            <a:chOff x="4740409" y="3341679"/>
            <a:chExt cx="2304000" cy="648000"/>
          </a:xfrm>
        </p:grpSpPr>
        <p:pic>
          <p:nvPicPr>
            <p:cNvPr id="21" name="Imag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8409" y="3342251"/>
              <a:ext cx="648000" cy="646856"/>
            </a:xfrm>
            <a:prstGeom prst="rect">
              <a:avLst/>
            </a:prstGeom>
          </p:spPr>
        </p:pic>
        <p:pic>
          <p:nvPicPr>
            <p:cNvPr id="22" name="Imag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40409" y="3341679"/>
              <a:ext cx="648000" cy="648000"/>
            </a:xfrm>
            <a:prstGeom prst="rect">
              <a:avLst/>
            </a:prstGeom>
          </p:spPr>
        </p:pic>
        <p:pic>
          <p:nvPicPr>
            <p:cNvPr id="23" name="Imag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96409" y="3342251"/>
              <a:ext cx="648000" cy="646856"/>
            </a:xfrm>
            <a:prstGeom prst="rect">
              <a:avLst/>
            </a:prstGeom>
          </p:spPr>
        </p:pic>
      </p:grpSp>
    </p:spTree>
    <p:extLst>
      <p:ext uri="{BB962C8B-B14F-4D97-AF65-F5344CB8AC3E}">
        <p14:creationId xmlns:p14="http://schemas.microsoft.com/office/powerpoint/2010/main" val="313465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_Bleu">
    <p:bg>
      <p:bgPr>
        <a:solidFill>
          <a:srgbClr val="006DA5"/>
        </a:solidFill>
        <a:effectLst/>
      </p:bgPr>
    </p:bg>
    <p:spTree>
      <p:nvGrpSpPr>
        <p:cNvPr id="1" name=""/>
        <p:cNvGrpSpPr/>
        <p:nvPr/>
      </p:nvGrpSpPr>
      <p:grpSpPr>
        <a:xfrm>
          <a:off x="0" y="0"/>
          <a:ext cx="0" cy="0"/>
          <a:chOff x="0" y="0"/>
          <a:chExt cx="0" cy="0"/>
        </a:xfrm>
      </p:grpSpPr>
      <p:sp>
        <p:nvSpPr>
          <p:cNvPr id="12" name="Titre 1"/>
          <p:cNvSpPr>
            <a:spLocks noGrp="1"/>
          </p:cNvSpPr>
          <p:nvPr>
            <p:ph type="ctrTitle"/>
          </p:nvPr>
        </p:nvSpPr>
        <p:spPr>
          <a:xfrm>
            <a:off x="2876282" y="1586003"/>
            <a:ext cx="9144000" cy="2387600"/>
          </a:xfrm>
        </p:spPr>
        <p:txBody>
          <a:bodyPr anchor="b"/>
          <a:lstStyle>
            <a:lvl1pPr algn="l">
              <a:defRPr sz="6000">
                <a:solidFill>
                  <a:schemeClr val="bg1"/>
                </a:solidFill>
              </a:defRPr>
            </a:lvl1pPr>
          </a:lstStyle>
          <a:p>
            <a:r>
              <a:rPr lang="fr-FR" dirty="0"/>
              <a:t>Modifiez le style du titre</a:t>
            </a:r>
          </a:p>
        </p:txBody>
      </p:sp>
      <p:sp>
        <p:nvSpPr>
          <p:cNvPr id="13" name="Sous-titre 2"/>
          <p:cNvSpPr>
            <a:spLocks noGrp="1"/>
          </p:cNvSpPr>
          <p:nvPr>
            <p:ph type="subTitle" idx="1"/>
          </p:nvPr>
        </p:nvSpPr>
        <p:spPr>
          <a:xfrm>
            <a:off x="2876282" y="406567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14" name="Image 13"/>
          <p:cNvPicPr>
            <a:picLocks noChangeAspect="1"/>
          </p:cNvPicPr>
          <p:nvPr userDrawn="1"/>
        </p:nvPicPr>
        <p:blipFill>
          <a:blip r:embed="rId2" cstate="print">
            <a:duotone>
              <a:prstClr val="black"/>
              <a:srgbClr val="FFFFFF">
                <a:alpha val="50196"/>
                <a:tint val="45000"/>
                <a:satMod val="400000"/>
              </a:srgbClr>
            </a:duotone>
            <a:extLst>
              <a:ext uri="{28A0092B-C50C-407E-A947-70E740481C1C}">
                <a14:useLocalDpi xmlns:a14="http://schemas.microsoft.com/office/drawing/2010/main" val="0"/>
              </a:ext>
            </a:extLst>
          </a:blip>
          <a:stretch>
            <a:fillRect/>
          </a:stretch>
        </p:blipFill>
        <p:spPr>
          <a:xfrm>
            <a:off x="265602" y="749911"/>
            <a:ext cx="3675895" cy="4276353"/>
          </a:xfrm>
          <a:prstGeom prst="rect">
            <a:avLst/>
          </a:prstGeom>
        </p:spPr>
      </p:pic>
    </p:spTree>
    <p:extLst>
      <p:ext uri="{BB962C8B-B14F-4D97-AF65-F5344CB8AC3E}">
        <p14:creationId xmlns:p14="http://schemas.microsoft.com/office/powerpoint/2010/main" val="262638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RE_Jaune">
    <p:bg>
      <p:bgPr>
        <a:solidFill>
          <a:srgbClr val="FFD50B"/>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63404" y="1573123"/>
            <a:ext cx="9144000" cy="2387600"/>
          </a:xfrm>
        </p:spPr>
        <p:txBody>
          <a:bodyPr anchor="b"/>
          <a:lstStyle>
            <a:lvl1pPr algn="l">
              <a:defRPr sz="6000"/>
            </a:lvl1pPr>
          </a:lstStyle>
          <a:p>
            <a:r>
              <a:rPr lang="fr-FR" dirty="0"/>
              <a:t>Modifiez le style du titre</a:t>
            </a:r>
          </a:p>
        </p:txBody>
      </p:sp>
      <p:sp>
        <p:nvSpPr>
          <p:cNvPr id="3" name="Sous-titre 2"/>
          <p:cNvSpPr>
            <a:spLocks noGrp="1"/>
          </p:cNvSpPr>
          <p:nvPr>
            <p:ph type="subTitle" idx="1"/>
          </p:nvPr>
        </p:nvSpPr>
        <p:spPr>
          <a:xfrm>
            <a:off x="2863404" y="405279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603" y="737032"/>
            <a:ext cx="3675895" cy="4276353"/>
          </a:xfrm>
          <a:prstGeom prst="rect">
            <a:avLst/>
          </a:prstGeom>
        </p:spPr>
      </p:pic>
    </p:spTree>
    <p:extLst>
      <p:ext uri="{BB962C8B-B14F-4D97-AF65-F5344CB8AC3E}">
        <p14:creationId xmlns:p14="http://schemas.microsoft.com/office/powerpoint/2010/main" val="209065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RE_Vert">
    <p:bg>
      <p:bgPr>
        <a:solidFill>
          <a:srgbClr val="AFCA0B"/>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63404" y="1586004"/>
            <a:ext cx="9144000" cy="2387600"/>
          </a:xfrm>
        </p:spPr>
        <p:txBody>
          <a:bodyPr anchor="b"/>
          <a:lstStyle>
            <a:lvl1pPr algn="l">
              <a:defRPr sz="6000">
                <a:solidFill>
                  <a:srgbClr val="006DA5"/>
                </a:solidFill>
              </a:defRPr>
            </a:lvl1pPr>
          </a:lstStyle>
          <a:p>
            <a:r>
              <a:rPr lang="fr-FR" dirty="0"/>
              <a:t>Modifiez le style du titre</a:t>
            </a:r>
          </a:p>
        </p:txBody>
      </p:sp>
      <p:sp>
        <p:nvSpPr>
          <p:cNvPr id="3" name="Sous-titre 2"/>
          <p:cNvSpPr>
            <a:spLocks noGrp="1"/>
          </p:cNvSpPr>
          <p:nvPr>
            <p:ph type="subTitle" idx="1"/>
          </p:nvPr>
        </p:nvSpPr>
        <p:spPr>
          <a:xfrm>
            <a:off x="2863404" y="406567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361" y="737034"/>
            <a:ext cx="3675895" cy="4276353"/>
          </a:xfrm>
          <a:prstGeom prst="rect">
            <a:avLst/>
          </a:prstGeom>
        </p:spPr>
      </p:pic>
    </p:spTree>
    <p:extLst>
      <p:ext uri="{BB962C8B-B14F-4D97-AF65-F5344CB8AC3E}">
        <p14:creationId xmlns:p14="http://schemas.microsoft.com/office/powerpoint/2010/main" val="423482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ENAIRES">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solidFill>
                  <a:srgbClr val="006DA5"/>
                </a:solidFill>
              </a:defRPr>
            </a:lvl1pPr>
          </a:lstStyle>
          <a:p>
            <a:r>
              <a:rPr lang="fr-FR" dirty="0"/>
              <a:t>NOS PARTENAIRES</a:t>
            </a:r>
          </a:p>
        </p:txBody>
      </p:sp>
      <p:grpSp>
        <p:nvGrpSpPr>
          <p:cNvPr id="7" name="Groupe 6"/>
          <p:cNvGrpSpPr/>
          <p:nvPr userDrawn="1"/>
        </p:nvGrpSpPr>
        <p:grpSpPr>
          <a:xfrm>
            <a:off x="489204" y="3007533"/>
            <a:ext cx="11213592" cy="1985215"/>
            <a:chOff x="437797" y="3023782"/>
            <a:chExt cx="11213592" cy="1985215"/>
          </a:xfrm>
        </p:grpSpPr>
        <p:grpSp>
          <p:nvGrpSpPr>
            <p:cNvPr id="8" name="Groupe 7"/>
            <p:cNvGrpSpPr/>
            <p:nvPr userDrawn="1"/>
          </p:nvGrpSpPr>
          <p:grpSpPr>
            <a:xfrm>
              <a:off x="437797" y="3023782"/>
              <a:ext cx="3515932" cy="1985213"/>
              <a:chOff x="437797" y="3023782"/>
              <a:chExt cx="3515932" cy="1985213"/>
            </a:xfrm>
          </p:grpSpPr>
          <p:sp>
            <p:nvSpPr>
              <p:cNvPr id="15" name="Rectangle à coins arrondis 14"/>
              <p:cNvSpPr/>
              <p:nvPr userDrawn="1"/>
            </p:nvSpPr>
            <p:spPr>
              <a:xfrm>
                <a:off x="437797" y="3023782"/>
                <a:ext cx="3515932" cy="1985213"/>
              </a:xfrm>
              <a:prstGeom prst="roundRect">
                <a:avLst/>
              </a:prstGeom>
              <a:solidFill>
                <a:schemeClr val="bg1"/>
              </a:solidFill>
              <a:ln>
                <a:solidFill>
                  <a:srgbClr val="7C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330" y="3270250"/>
                <a:ext cx="1598867" cy="1492276"/>
              </a:xfrm>
              <a:prstGeom prst="rect">
                <a:avLst/>
              </a:prstGeom>
            </p:spPr>
          </p:pic>
        </p:grpSp>
        <p:grpSp>
          <p:nvGrpSpPr>
            <p:cNvPr id="9" name="Groupe 8"/>
            <p:cNvGrpSpPr/>
            <p:nvPr userDrawn="1"/>
          </p:nvGrpSpPr>
          <p:grpSpPr>
            <a:xfrm>
              <a:off x="4286627" y="3023784"/>
              <a:ext cx="3515932" cy="1985213"/>
              <a:chOff x="4286627" y="3023784"/>
              <a:chExt cx="3515932" cy="1985213"/>
            </a:xfrm>
          </p:grpSpPr>
          <p:sp>
            <p:nvSpPr>
              <p:cNvPr id="13" name="Rectangle à coins arrondis 12"/>
              <p:cNvSpPr/>
              <p:nvPr userDrawn="1"/>
            </p:nvSpPr>
            <p:spPr>
              <a:xfrm>
                <a:off x="4286627" y="3023784"/>
                <a:ext cx="3515932" cy="1985213"/>
              </a:xfrm>
              <a:prstGeom prst="roundRect">
                <a:avLst/>
              </a:prstGeom>
              <a:solidFill>
                <a:schemeClr val="bg1"/>
              </a:solidFill>
              <a:ln>
                <a:solidFill>
                  <a:srgbClr val="7C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278" y="3390832"/>
                <a:ext cx="3036631" cy="1251117"/>
              </a:xfrm>
              <a:prstGeom prst="rect">
                <a:avLst/>
              </a:prstGeom>
            </p:spPr>
          </p:pic>
        </p:grpSp>
        <p:grpSp>
          <p:nvGrpSpPr>
            <p:cNvPr id="10" name="Groupe 9"/>
            <p:cNvGrpSpPr/>
            <p:nvPr userDrawn="1"/>
          </p:nvGrpSpPr>
          <p:grpSpPr>
            <a:xfrm>
              <a:off x="8135457" y="3023783"/>
              <a:ext cx="3515932" cy="1985213"/>
              <a:chOff x="8135457" y="3023783"/>
              <a:chExt cx="3515932" cy="1985213"/>
            </a:xfrm>
          </p:grpSpPr>
          <p:sp>
            <p:nvSpPr>
              <p:cNvPr id="11" name="Rectangle à coins arrondis 10"/>
              <p:cNvSpPr/>
              <p:nvPr userDrawn="1"/>
            </p:nvSpPr>
            <p:spPr>
              <a:xfrm>
                <a:off x="8135457" y="3023783"/>
                <a:ext cx="3515932" cy="1985213"/>
              </a:xfrm>
              <a:prstGeom prst="roundRect">
                <a:avLst/>
              </a:prstGeom>
              <a:solidFill>
                <a:schemeClr val="bg1"/>
              </a:solidFill>
              <a:ln>
                <a:solidFill>
                  <a:srgbClr val="7C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0234" y="3187715"/>
                <a:ext cx="2086378" cy="1657349"/>
              </a:xfrm>
              <a:prstGeom prst="rect">
                <a:avLst/>
              </a:prstGeom>
            </p:spPr>
          </p:pic>
        </p:grpSp>
      </p:grpSp>
    </p:spTree>
    <p:extLst>
      <p:ext uri="{BB962C8B-B14F-4D97-AF65-F5344CB8AC3E}">
        <p14:creationId xmlns:p14="http://schemas.microsoft.com/office/powerpoint/2010/main" val="288707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_ICONES_Vert">
    <p:spTree>
      <p:nvGrpSpPr>
        <p:cNvPr id="1" name=""/>
        <p:cNvGrpSpPr/>
        <p:nvPr/>
      </p:nvGrpSpPr>
      <p:grpSpPr>
        <a:xfrm>
          <a:off x="0" y="0"/>
          <a:ext cx="0" cy="0"/>
          <a:chOff x="0" y="0"/>
          <a:chExt cx="0" cy="0"/>
        </a:xfrm>
      </p:grpSpPr>
      <p:sp>
        <p:nvSpPr>
          <p:cNvPr id="20" name="Espace réservé du texte 19"/>
          <p:cNvSpPr>
            <a:spLocks noGrp="1"/>
          </p:cNvSpPr>
          <p:nvPr>
            <p:ph type="body" sz="quarter" idx="10"/>
          </p:nvPr>
        </p:nvSpPr>
        <p:spPr>
          <a:xfrm>
            <a:off x="618333"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1" name="Espace réservé du texte 19"/>
          <p:cNvSpPr>
            <a:spLocks noGrp="1"/>
          </p:cNvSpPr>
          <p:nvPr>
            <p:ph type="body" sz="quarter" idx="11"/>
          </p:nvPr>
        </p:nvSpPr>
        <p:spPr>
          <a:xfrm>
            <a:off x="2955207"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2" name="Espace réservé du texte 19"/>
          <p:cNvSpPr>
            <a:spLocks noGrp="1"/>
          </p:cNvSpPr>
          <p:nvPr>
            <p:ph type="body" sz="quarter" idx="12"/>
          </p:nvPr>
        </p:nvSpPr>
        <p:spPr>
          <a:xfrm>
            <a:off x="5246385"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3" name="Espace réservé du texte 19"/>
          <p:cNvSpPr>
            <a:spLocks noGrp="1"/>
          </p:cNvSpPr>
          <p:nvPr>
            <p:ph type="body" sz="quarter" idx="13"/>
          </p:nvPr>
        </p:nvSpPr>
        <p:spPr>
          <a:xfrm>
            <a:off x="7683409"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4" name="Espace réservé du texte 19"/>
          <p:cNvSpPr>
            <a:spLocks noGrp="1"/>
          </p:cNvSpPr>
          <p:nvPr>
            <p:ph type="body" sz="quarter" idx="14"/>
          </p:nvPr>
        </p:nvSpPr>
        <p:spPr>
          <a:xfrm>
            <a:off x="10071279"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13" name="Titre 1"/>
          <p:cNvSpPr txBox="1">
            <a:spLocks/>
          </p:cNvSpPr>
          <p:nvPr userDrawn="1"/>
        </p:nvSpPr>
        <p:spPr>
          <a:xfrm>
            <a:off x="887355" y="433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DA5"/>
                </a:solidFill>
                <a:latin typeface="Mukta" panose="020B0000000000000000" pitchFamily="34" charset="0"/>
                <a:ea typeface="+mj-ea"/>
                <a:cs typeface="Mukta" panose="020B0000000000000000" pitchFamily="34" charset="0"/>
              </a:defRPr>
            </a:lvl1pPr>
          </a:lstStyle>
          <a:p>
            <a:r>
              <a:rPr lang="fr-FR" dirty="0"/>
              <a:t>Modifiez le style du titre</a:t>
            </a:r>
          </a:p>
        </p:txBody>
      </p:sp>
      <p:grpSp>
        <p:nvGrpSpPr>
          <p:cNvPr id="14" name="Groupe 13"/>
          <p:cNvGrpSpPr/>
          <p:nvPr userDrawn="1"/>
        </p:nvGrpSpPr>
        <p:grpSpPr>
          <a:xfrm>
            <a:off x="517562" y="2135102"/>
            <a:ext cx="1800000" cy="1800000"/>
            <a:chOff x="517562" y="2223165"/>
            <a:chExt cx="1800000" cy="1800000"/>
          </a:xfrm>
        </p:grpSpPr>
        <p:sp>
          <p:nvSpPr>
            <p:cNvPr id="15" name="Ellipse 14"/>
            <p:cNvSpPr>
              <a:spLocks noChangeAspect="1"/>
            </p:cNvSpPr>
            <p:nvPr userDrawn="1"/>
          </p:nvSpPr>
          <p:spPr>
            <a:xfrm>
              <a:off x="643562" y="2349165"/>
              <a:ext cx="1548000" cy="1548000"/>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c 15"/>
            <p:cNvSpPr/>
            <p:nvPr userDrawn="1"/>
          </p:nvSpPr>
          <p:spPr>
            <a:xfrm>
              <a:off x="517562" y="2223165"/>
              <a:ext cx="1800000" cy="1800000"/>
            </a:xfrm>
            <a:prstGeom prst="arc">
              <a:avLst>
                <a:gd name="adj1" fmla="val 10832259"/>
                <a:gd name="adj2" fmla="val 0"/>
              </a:avLst>
            </a:prstGeom>
            <a:ln w="28575">
              <a:solidFill>
                <a:srgbClr val="006D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9" name="Groupe 18"/>
          <p:cNvGrpSpPr/>
          <p:nvPr userDrawn="1"/>
        </p:nvGrpSpPr>
        <p:grpSpPr>
          <a:xfrm>
            <a:off x="2879505" y="2135102"/>
            <a:ext cx="1800000" cy="1800000"/>
            <a:chOff x="2890589" y="2204113"/>
            <a:chExt cx="1800000" cy="1800000"/>
          </a:xfrm>
        </p:grpSpPr>
        <p:sp>
          <p:nvSpPr>
            <p:cNvPr id="25" name="Ellipse 24"/>
            <p:cNvSpPr>
              <a:spLocks noChangeAspect="1"/>
            </p:cNvSpPr>
            <p:nvPr userDrawn="1"/>
          </p:nvSpPr>
          <p:spPr>
            <a:xfrm>
              <a:off x="3016589" y="2330113"/>
              <a:ext cx="1548000" cy="1548000"/>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Arc 25"/>
            <p:cNvSpPr/>
            <p:nvPr userDrawn="1"/>
          </p:nvSpPr>
          <p:spPr>
            <a:xfrm rot="4730902">
              <a:off x="2890589" y="2204113"/>
              <a:ext cx="1800000" cy="1800000"/>
            </a:xfrm>
            <a:prstGeom prst="arc">
              <a:avLst>
                <a:gd name="adj1" fmla="val 10832259"/>
                <a:gd name="adj2" fmla="val 0"/>
              </a:avLst>
            </a:prstGeom>
            <a:ln w="28575">
              <a:solidFill>
                <a:srgbClr val="006D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7" name="Groupe 26"/>
          <p:cNvGrpSpPr/>
          <p:nvPr userDrawn="1"/>
        </p:nvGrpSpPr>
        <p:grpSpPr>
          <a:xfrm>
            <a:off x="5254063" y="2135102"/>
            <a:ext cx="1800000" cy="1800000"/>
            <a:chOff x="5186115" y="2220557"/>
            <a:chExt cx="1800000" cy="1800000"/>
          </a:xfrm>
        </p:grpSpPr>
        <p:sp>
          <p:nvSpPr>
            <p:cNvPr id="28" name="Ellipse 27"/>
            <p:cNvSpPr>
              <a:spLocks noChangeAspect="1"/>
            </p:cNvSpPr>
            <p:nvPr userDrawn="1"/>
          </p:nvSpPr>
          <p:spPr>
            <a:xfrm>
              <a:off x="5312115" y="2346557"/>
              <a:ext cx="1548000" cy="1548000"/>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c 28"/>
            <p:cNvSpPr/>
            <p:nvPr userDrawn="1"/>
          </p:nvSpPr>
          <p:spPr>
            <a:xfrm rot="11271492">
              <a:off x="5186115" y="2220557"/>
              <a:ext cx="1800000" cy="1800000"/>
            </a:xfrm>
            <a:prstGeom prst="arc">
              <a:avLst>
                <a:gd name="adj1" fmla="val 10832259"/>
                <a:gd name="adj2" fmla="val 0"/>
              </a:avLst>
            </a:prstGeom>
            <a:ln w="28575">
              <a:solidFill>
                <a:srgbClr val="006D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0" name="Groupe 29"/>
          <p:cNvGrpSpPr/>
          <p:nvPr userDrawn="1"/>
        </p:nvGrpSpPr>
        <p:grpSpPr>
          <a:xfrm>
            <a:off x="7603391" y="2135102"/>
            <a:ext cx="1800000" cy="1800000"/>
            <a:chOff x="7441797" y="255421"/>
            <a:chExt cx="1800000" cy="1800000"/>
          </a:xfrm>
        </p:grpSpPr>
        <p:sp>
          <p:nvSpPr>
            <p:cNvPr id="31" name="Ellipse 30"/>
            <p:cNvSpPr>
              <a:spLocks noChangeAspect="1"/>
            </p:cNvSpPr>
            <p:nvPr userDrawn="1"/>
          </p:nvSpPr>
          <p:spPr>
            <a:xfrm>
              <a:off x="7567797" y="381421"/>
              <a:ext cx="1548000" cy="1548000"/>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Arc 31"/>
            <p:cNvSpPr/>
            <p:nvPr userDrawn="1"/>
          </p:nvSpPr>
          <p:spPr>
            <a:xfrm rot="14732779">
              <a:off x="7441797" y="255421"/>
              <a:ext cx="1800000" cy="1800000"/>
            </a:xfrm>
            <a:prstGeom prst="arc">
              <a:avLst>
                <a:gd name="adj1" fmla="val 10832259"/>
                <a:gd name="adj2" fmla="val 0"/>
              </a:avLst>
            </a:prstGeom>
            <a:ln w="28575">
              <a:solidFill>
                <a:srgbClr val="006D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3" name="Groupe 32"/>
          <p:cNvGrpSpPr/>
          <p:nvPr userDrawn="1"/>
        </p:nvGrpSpPr>
        <p:grpSpPr>
          <a:xfrm>
            <a:off x="9967921" y="2135102"/>
            <a:ext cx="1800000" cy="1800000"/>
            <a:chOff x="9723749" y="291141"/>
            <a:chExt cx="1800000" cy="1800000"/>
          </a:xfrm>
        </p:grpSpPr>
        <p:sp>
          <p:nvSpPr>
            <p:cNvPr id="34" name="Ellipse 33"/>
            <p:cNvSpPr>
              <a:spLocks noChangeAspect="1"/>
            </p:cNvSpPr>
            <p:nvPr userDrawn="1"/>
          </p:nvSpPr>
          <p:spPr>
            <a:xfrm>
              <a:off x="9849749" y="417141"/>
              <a:ext cx="1548000" cy="1548000"/>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Arc 34"/>
            <p:cNvSpPr/>
            <p:nvPr userDrawn="1"/>
          </p:nvSpPr>
          <p:spPr>
            <a:xfrm rot="8729809">
              <a:off x="9723749" y="291141"/>
              <a:ext cx="1800000" cy="1800000"/>
            </a:xfrm>
            <a:prstGeom prst="arc">
              <a:avLst>
                <a:gd name="adj1" fmla="val 10832259"/>
                <a:gd name="adj2" fmla="val 0"/>
              </a:avLst>
            </a:prstGeom>
            <a:ln w="28575">
              <a:solidFill>
                <a:srgbClr val="006D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45891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_ICONES_Jaune">
    <p:spTree>
      <p:nvGrpSpPr>
        <p:cNvPr id="1" name=""/>
        <p:cNvGrpSpPr/>
        <p:nvPr/>
      </p:nvGrpSpPr>
      <p:grpSpPr>
        <a:xfrm>
          <a:off x="0" y="0"/>
          <a:ext cx="0" cy="0"/>
          <a:chOff x="0" y="0"/>
          <a:chExt cx="0" cy="0"/>
        </a:xfrm>
      </p:grpSpPr>
      <p:sp>
        <p:nvSpPr>
          <p:cNvPr id="20" name="Espace réservé du texte 19"/>
          <p:cNvSpPr>
            <a:spLocks noGrp="1"/>
          </p:cNvSpPr>
          <p:nvPr>
            <p:ph type="body" sz="quarter" idx="10"/>
          </p:nvPr>
        </p:nvSpPr>
        <p:spPr>
          <a:xfrm>
            <a:off x="567947"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1" name="Espace réservé du texte 19"/>
          <p:cNvSpPr>
            <a:spLocks noGrp="1"/>
          </p:cNvSpPr>
          <p:nvPr>
            <p:ph type="body" sz="quarter" idx="11"/>
          </p:nvPr>
        </p:nvSpPr>
        <p:spPr>
          <a:xfrm>
            <a:off x="2929890"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2" name="Espace réservé du texte 19"/>
          <p:cNvSpPr>
            <a:spLocks noGrp="1"/>
          </p:cNvSpPr>
          <p:nvPr>
            <p:ph type="body" sz="quarter" idx="12"/>
          </p:nvPr>
        </p:nvSpPr>
        <p:spPr>
          <a:xfrm>
            <a:off x="5304448"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3" name="Espace réservé du texte 19"/>
          <p:cNvSpPr>
            <a:spLocks noGrp="1"/>
          </p:cNvSpPr>
          <p:nvPr>
            <p:ph type="body" sz="quarter" idx="13"/>
          </p:nvPr>
        </p:nvSpPr>
        <p:spPr>
          <a:xfrm>
            <a:off x="7653776" y="4239812"/>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4" name="Espace réservé du texte 19"/>
          <p:cNvSpPr>
            <a:spLocks noGrp="1"/>
          </p:cNvSpPr>
          <p:nvPr>
            <p:ph type="body" sz="quarter" idx="14"/>
          </p:nvPr>
        </p:nvSpPr>
        <p:spPr>
          <a:xfrm>
            <a:off x="10018306"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13" name="Titre 1"/>
          <p:cNvSpPr txBox="1">
            <a:spLocks/>
          </p:cNvSpPr>
          <p:nvPr userDrawn="1"/>
        </p:nvSpPr>
        <p:spPr>
          <a:xfrm>
            <a:off x="887355" y="433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DA5"/>
                </a:solidFill>
                <a:latin typeface="Mukta" panose="020B0000000000000000" pitchFamily="34" charset="0"/>
                <a:ea typeface="+mj-ea"/>
                <a:cs typeface="Mukta" panose="020B0000000000000000" pitchFamily="34" charset="0"/>
              </a:defRPr>
            </a:lvl1pPr>
          </a:lstStyle>
          <a:p>
            <a:r>
              <a:rPr lang="fr-FR" dirty="0"/>
              <a:t>Modifiez le style du titre</a:t>
            </a:r>
          </a:p>
        </p:txBody>
      </p:sp>
      <p:grpSp>
        <p:nvGrpSpPr>
          <p:cNvPr id="7" name="Groupe 6"/>
          <p:cNvGrpSpPr/>
          <p:nvPr userDrawn="1"/>
        </p:nvGrpSpPr>
        <p:grpSpPr>
          <a:xfrm>
            <a:off x="517562" y="2135102"/>
            <a:ext cx="1800000" cy="1800000"/>
            <a:chOff x="517562" y="2223165"/>
            <a:chExt cx="1800000" cy="1800000"/>
          </a:xfrm>
        </p:grpSpPr>
        <p:sp>
          <p:nvSpPr>
            <p:cNvPr id="4" name="Ellipse 3"/>
            <p:cNvSpPr>
              <a:spLocks noChangeAspect="1"/>
            </p:cNvSpPr>
            <p:nvPr userDrawn="1"/>
          </p:nvSpPr>
          <p:spPr>
            <a:xfrm>
              <a:off x="643562" y="2349165"/>
              <a:ext cx="1548000" cy="1548000"/>
            </a:xfrm>
            <a:prstGeom prst="ellipse">
              <a:avLst/>
            </a:prstGeom>
            <a:solidFill>
              <a:srgbClr val="FFD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rc 5"/>
            <p:cNvSpPr/>
            <p:nvPr userDrawn="1"/>
          </p:nvSpPr>
          <p:spPr>
            <a:xfrm>
              <a:off x="517562" y="2223165"/>
              <a:ext cx="1800000" cy="1800000"/>
            </a:xfrm>
            <a:prstGeom prst="arc">
              <a:avLst>
                <a:gd name="adj1" fmla="val 10832259"/>
                <a:gd name="adj2" fmla="val 0"/>
              </a:avLst>
            </a:prstGeom>
            <a:ln w="28575">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8" name="Groupe 7"/>
          <p:cNvGrpSpPr/>
          <p:nvPr userDrawn="1"/>
        </p:nvGrpSpPr>
        <p:grpSpPr>
          <a:xfrm>
            <a:off x="2879505" y="2135102"/>
            <a:ext cx="1800000" cy="1800000"/>
            <a:chOff x="2890589" y="2204113"/>
            <a:chExt cx="1800000" cy="1800000"/>
          </a:xfrm>
        </p:grpSpPr>
        <p:sp>
          <p:nvSpPr>
            <p:cNvPr id="15" name="Ellipse 14"/>
            <p:cNvSpPr>
              <a:spLocks noChangeAspect="1"/>
            </p:cNvSpPr>
            <p:nvPr userDrawn="1"/>
          </p:nvSpPr>
          <p:spPr>
            <a:xfrm>
              <a:off x="3016589" y="2330113"/>
              <a:ext cx="1548000" cy="1548000"/>
            </a:xfrm>
            <a:prstGeom prst="ellipse">
              <a:avLst/>
            </a:prstGeom>
            <a:solidFill>
              <a:srgbClr val="FFD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c 15"/>
            <p:cNvSpPr/>
            <p:nvPr userDrawn="1"/>
          </p:nvSpPr>
          <p:spPr>
            <a:xfrm rot="4730902">
              <a:off x="2890589" y="2204113"/>
              <a:ext cx="1800000" cy="1800000"/>
            </a:xfrm>
            <a:prstGeom prst="arc">
              <a:avLst>
                <a:gd name="adj1" fmla="val 10832259"/>
                <a:gd name="adj2" fmla="val 0"/>
              </a:avLst>
            </a:prstGeom>
            <a:ln w="28575">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Groupe 8"/>
          <p:cNvGrpSpPr/>
          <p:nvPr userDrawn="1"/>
        </p:nvGrpSpPr>
        <p:grpSpPr>
          <a:xfrm>
            <a:off x="5254063" y="2135102"/>
            <a:ext cx="1800000" cy="1800000"/>
            <a:chOff x="5186115" y="2220557"/>
            <a:chExt cx="1800000" cy="1800000"/>
          </a:xfrm>
        </p:grpSpPr>
        <p:sp>
          <p:nvSpPr>
            <p:cNvPr id="19" name="Ellipse 18"/>
            <p:cNvSpPr>
              <a:spLocks noChangeAspect="1"/>
            </p:cNvSpPr>
            <p:nvPr userDrawn="1"/>
          </p:nvSpPr>
          <p:spPr>
            <a:xfrm>
              <a:off x="5312115" y="2346557"/>
              <a:ext cx="1548000" cy="1548000"/>
            </a:xfrm>
            <a:prstGeom prst="ellipse">
              <a:avLst/>
            </a:prstGeom>
            <a:solidFill>
              <a:srgbClr val="FFD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c 24"/>
            <p:cNvSpPr/>
            <p:nvPr userDrawn="1"/>
          </p:nvSpPr>
          <p:spPr>
            <a:xfrm rot="11271492">
              <a:off x="5186115" y="2220557"/>
              <a:ext cx="1800000" cy="1800000"/>
            </a:xfrm>
            <a:prstGeom prst="arc">
              <a:avLst>
                <a:gd name="adj1" fmla="val 10832259"/>
                <a:gd name="adj2" fmla="val 0"/>
              </a:avLst>
            </a:prstGeom>
            <a:ln w="28575">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 name="Groupe 9"/>
          <p:cNvGrpSpPr/>
          <p:nvPr userDrawn="1"/>
        </p:nvGrpSpPr>
        <p:grpSpPr>
          <a:xfrm>
            <a:off x="7603391" y="2135102"/>
            <a:ext cx="1800000" cy="1800000"/>
            <a:chOff x="7441797" y="255421"/>
            <a:chExt cx="1800000" cy="1800000"/>
          </a:xfrm>
        </p:grpSpPr>
        <p:sp>
          <p:nvSpPr>
            <p:cNvPr id="26" name="Ellipse 25"/>
            <p:cNvSpPr>
              <a:spLocks noChangeAspect="1"/>
            </p:cNvSpPr>
            <p:nvPr userDrawn="1"/>
          </p:nvSpPr>
          <p:spPr>
            <a:xfrm>
              <a:off x="7567797" y="381421"/>
              <a:ext cx="1548000" cy="1548000"/>
            </a:xfrm>
            <a:prstGeom prst="ellipse">
              <a:avLst/>
            </a:prstGeom>
            <a:solidFill>
              <a:srgbClr val="FFD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Arc 26"/>
            <p:cNvSpPr/>
            <p:nvPr userDrawn="1"/>
          </p:nvSpPr>
          <p:spPr>
            <a:xfrm rot="14732779">
              <a:off x="7441797" y="255421"/>
              <a:ext cx="1800000" cy="1800000"/>
            </a:xfrm>
            <a:prstGeom prst="arc">
              <a:avLst>
                <a:gd name="adj1" fmla="val 10832259"/>
                <a:gd name="adj2" fmla="val 0"/>
              </a:avLst>
            </a:prstGeom>
            <a:ln w="28575">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1" name="Groupe 10"/>
          <p:cNvGrpSpPr/>
          <p:nvPr userDrawn="1"/>
        </p:nvGrpSpPr>
        <p:grpSpPr>
          <a:xfrm>
            <a:off x="9967921" y="2135102"/>
            <a:ext cx="1800000" cy="1800000"/>
            <a:chOff x="9723749" y="291141"/>
            <a:chExt cx="1800000" cy="1800000"/>
          </a:xfrm>
        </p:grpSpPr>
        <p:sp>
          <p:nvSpPr>
            <p:cNvPr id="28" name="Ellipse 27"/>
            <p:cNvSpPr>
              <a:spLocks noChangeAspect="1"/>
            </p:cNvSpPr>
            <p:nvPr userDrawn="1"/>
          </p:nvSpPr>
          <p:spPr>
            <a:xfrm>
              <a:off x="9849749" y="417141"/>
              <a:ext cx="1548000" cy="1548000"/>
            </a:xfrm>
            <a:prstGeom prst="ellipse">
              <a:avLst/>
            </a:prstGeom>
            <a:solidFill>
              <a:srgbClr val="FFD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c 28"/>
            <p:cNvSpPr/>
            <p:nvPr userDrawn="1"/>
          </p:nvSpPr>
          <p:spPr>
            <a:xfrm rot="8729809">
              <a:off x="9723749" y="291141"/>
              <a:ext cx="1800000" cy="1800000"/>
            </a:xfrm>
            <a:prstGeom prst="arc">
              <a:avLst>
                <a:gd name="adj1" fmla="val 10832259"/>
                <a:gd name="adj2" fmla="val 0"/>
              </a:avLst>
            </a:prstGeom>
            <a:ln w="28575">
              <a:solidFill>
                <a:srgbClr val="AFCA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49506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_ICONES_Bleu">
    <p:spTree>
      <p:nvGrpSpPr>
        <p:cNvPr id="1" name=""/>
        <p:cNvGrpSpPr/>
        <p:nvPr/>
      </p:nvGrpSpPr>
      <p:grpSpPr>
        <a:xfrm>
          <a:off x="0" y="0"/>
          <a:ext cx="0" cy="0"/>
          <a:chOff x="0" y="0"/>
          <a:chExt cx="0" cy="0"/>
        </a:xfrm>
      </p:grpSpPr>
      <p:sp>
        <p:nvSpPr>
          <p:cNvPr id="20" name="Espace réservé du texte 19"/>
          <p:cNvSpPr>
            <a:spLocks noGrp="1"/>
          </p:cNvSpPr>
          <p:nvPr>
            <p:ph type="body" sz="quarter" idx="10"/>
          </p:nvPr>
        </p:nvSpPr>
        <p:spPr>
          <a:xfrm>
            <a:off x="567947"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1" name="Espace réservé du texte 19"/>
          <p:cNvSpPr>
            <a:spLocks noGrp="1"/>
          </p:cNvSpPr>
          <p:nvPr>
            <p:ph type="body" sz="quarter" idx="11"/>
          </p:nvPr>
        </p:nvSpPr>
        <p:spPr>
          <a:xfrm>
            <a:off x="2929890"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2" name="Espace réservé du texte 19"/>
          <p:cNvSpPr>
            <a:spLocks noGrp="1"/>
          </p:cNvSpPr>
          <p:nvPr>
            <p:ph type="body" sz="quarter" idx="12"/>
          </p:nvPr>
        </p:nvSpPr>
        <p:spPr>
          <a:xfrm>
            <a:off x="5304448"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3" name="Espace réservé du texte 19"/>
          <p:cNvSpPr>
            <a:spLocks noGrp="1"/>
          </p:cNvSpPr>
          <p:nvPr>
            <p:ph type="body" sz="quarter" idx="13"/>
          </p:nvPr>
        </p:nvSpPr>
        <p:spPr>
          <a:xfrm>
            <a:off x="7653776" y="4239812"/>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24" name="Espace réservé du texte 19"/>
          <p:cNvSpPr>
            <a:spLocks noGrp="1"/>
          </p:cNvSpPr>
          <p:nvPr>
            <p:ph type="body" sz="quarter" idx="14"/>
          </p:nvPr>
        </p:nvSpPr>
        <p:spPr>
          <a:xfrm>
            <a:off x="10018306" y="4279971"/>
            <a:ext cx="1699230" cy="1605676"/>
          </a:xfrm>
        </p:spPr>
        <p:txBody>
          <a:bodyPr>
            <a:noAutofit/>
          </a:bodyPr>
          <a:lstStyle>
            <a:lvl1pPr marL="0" indent="0">
              <a:buNone/>
              <a:defRPr sz="2000">
                <a:solidFill>
                  <a:srgbClr val="7C7B7B"/>
                </a:solidFill>
              </a:defRPr>
            </a:lvl1pPr>
            <a:lvl2pPr>
              <a:defRPr sz="1800"/>
            </a:lvl2pPr>
            <a:lvl3pPr>
              <a:defRPr sz="1600"/>
            </a:lvl3pPr>
            <a:lvl4pPr>
              <a:defRPr sz="1400"/>
            </a:lvl4pPr>
            <a:lvl5pPr>
              <a:defRPr sz="1400"/>
            </a:lvl5pPr>
          </a:lstStyle>
          <a:p>
            <a:pPr lvl="0"/>
            <a:r>
              <a:rPr lang="fr-FR" dirty="0"/>
              <a:t>Modifier les styles du texte du masque</a:t>
            </a:r>
          </a:p>
        </p:txBody>
      </p:sp>
      <p:sp>
        <p:nvSpPr>
          <p:cNvPr id="13" name="Titre 1"/>
          <p:cNvSpPr txBox="1">
            <a:spLocks/>
          </p:cNvSpPr>
          <p:nvPr userDrawn="1"/>
        </p:nvSpPr>
        <p:spPr>
          <a:xfrm>
            <a:off x="887355" y="433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DA5"/>
                </a:solidFill>
                <a:latin typeface="Mukta" panose="020B0000000000000000" pitchFamily="34" charset="0"/>
                <a:ea typeface="+mj-ea"/>
                <a:cs typeface="Mukta" panose="020B0000000000000000" pitchFamily="34" charset="0"/>
              </a:defRPr>
            </a:lvl1pPr>
          </a:lstStyle>
          <a:p>
            <a:r>
              <a:rPr lang="fr-FR" dirty="0"/>
              <a:t>Modifiez le style du titre</a:t>
            </a:r>
          </a:p>
        </p:txBody>
      </p:sp>
      <p:grpSp>
        <p:nvGrpSpPr>
          <p:cNvPr id="7" name="Groupe 6"/>
          <p:cNvGrpSpPr/>
          <p:nvPr userDrawn="1"/>
        </p:nvGrpSpPr>
        <p:grpSpPr>
          <a:xfrm>
            <a:off x="517562" y="2135102"/>
            <a:ext cx="1800000" cy="1800000"/>
            <a:chOff x="517562" y="2223165"/>
            <a:chExt cx="1800000" cy="1800000"/>
          </a:xfrm>
        </p:grpSpPr>
        <p:sp>
          <p:nvSpPr>
            <p:cNvPr id="4" name="Ellipse 3"/>
            <p:cNvSpPr>
              <a:spLocks noChangeAspect="1"/>
            </p:cNvSpPr>
            <p:nvPr userDrawn="1"/>
          </p:nvSpPr>
          <p:spPr>
            <a:xfrm>
              <a:off x="643562" y="2349165"/>
              <a:ext cx="1548000" cy="15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rc 5"/>
            <p:cNvSpPr/>
            <p:nvPr userDrawn="1"/>
          </p:nvSpPr>
          <p:spPr>
            <a:xfrm>
              <a:off x="517562" y="2223165"/>
              <a:ext cx="1800000" cy="1800000"/>
            </a:xfrm>
            <a:prstGeom prst="arc">
              <a:avLst>
                <a:gd name="adj1" fmla="val 10832259"/>
                <a:gd name="adj2" fmla="val 0"/>
              </a:avLst>
            </a:prstGeom>
            <a:ln w="28575">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8" name="Groupe 7"/>
          <p:cNvGrpSpPr/>
          <p:nvPr userDrawn="1"/>
        </p:nvGrpSpPr>
        <p:grpSpPr>
          <a:xfrm>
            <a:off x="2879505" y="2135102"/>
            <a:ext cx="1800000" cy="1800000"/>
            <a:chOff x="2890589" y="2204113"/>
            <a:chExt cx="1800000" cy="1800000"/>
          </a:xfrm>
        </p:grpSpPr>
        <p:sp>
          <p:nvSpPr>
            <p:cNvPr id="15" name="Ellipse 14"/>
            <p:cNvSpPr>
              <a:spLocks noChangeAspect="1"/>
            </p:cNvSpPr>
            <p:nvPr userDrawn="1"/>
          </p:nvSpPr>
          <p:spPr>
            <a:xfrm>
              <a:off x="3016589" y="2330113"/>
              <a:ext cx="1548000" cy="15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c 15"/>
            <p:cNvSpPr/>
            <p:nvPr userDrawn="1"/>
          </p:nvSpPr>
          <p:spPr>
            <a:xfrm rot="4730902">
              <a:off x="2890589" y="2204113"/>
              <a:ext cx="1800000" cy="1800000"/>
            </a:xfrm>
            <a:prstGeom prst="arc">
              <a:avLst>
                <a:gd name="adj1" fmla="val 10832259"/>
                <a:gd name="adj2" fmla="val 0"/>
              </a:avLst>
            </a:prstGeom>
            <a:ln w="28575">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Groupe 8"/>
          <p:cNvGrpSpPr/>
          <p:nvPr userDrawn="1"/>
        </p:nvGrpSpPr>
        <p:grpSpPr>
          <a:xfrm>
            <a:off x="5254063" y="2135102"/>
            <a:ext cx="1800000" cy="1800000"/>
            <a:chOff x="5186115" y="2220557"/>
            <a:chExt cx="1800000" cy="1800000"/>
          </a:xfrm>
        </p:grpSpPr>
        <p:sp>
          <p:nvSpPr>
            <p:cNvPr id="19" name="Ellipse 18"/>
            <p:cNvSpPr>
              <a:spLocks noChangeAspect="1"/>
            </p:cNvSpPr>
            <p:nvPr userDrawn="1"/>
          </p:nvSpPr>
          <p:spPr>
            <a:xfrm>
              <a:off x="5312115" y="2346557"/>
              <a:ext cx="1548000" cy="15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c 24"/>
            <p:cNvSpPr/>
            <p:nvPr userDrawn="1"/>
          </p:nvSpPr>
          <p:spPr>
            <a:xfrm rot="11271492">
              <a:off x="5186115" y="2220557"/>
              <a:ext cx="1800000" cy="1800000"/>
            </a:xfrm>
            <a:prstGeom prst="arc">
              <a:avLst>
                <a:gd name="adj1" fmla="val 10832259"/>
                <a:gd name="adj2" fmla="val 0"/>
              </a:avLst>
            </a:prstGeom>
            <a:ln w="28575">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 name="Groupe 9"/>
          <p:cNvGrpSpPr/>
          <p:nvPr userDrawn="1"/>
        </p:nvGrpSpPr>
        <p:grpSpPr>
          <a:xfrm>
            <a:off x="7553006" y="2135102"/>
            <a:ext cx="1800000" cy="1800000"/>
            <a:chOff x="7441797" y="255421"/>
            <a:chExt cx="1800000" cy="1800000"/>
          </a:xfrm>
        </p:grpSpPr>
        <p:sp>
          <p:nvSpPr>
            <p:cNvPr id="26" name="Ellipse 25"/>
            <p:cNvSpPr>
              <a:spLocks noChangeAspect="1"/>
            </p:cNvSpPr>
            <p:nvPr userDrawn="1"/>
          </p:nvSpPr>
          <p:spPr>
            <a:xfrm>
              <a:off x="7567797" y="381421"/>
              <a:ext cx="1548000" cy="15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Arc 26"/>
            <p:cNvSpPr/>
            <p:nvPr userDrawn="1"/>
          </p:nvSpPr>
          <p:spPr>
            <a:xfrm rot="14732779">
              <a:off x="7441797" y="255421"/>
              <a:ext cx="1800000" cy="1800000"/>
            </a:xfrm>
            <a:prstGeom prst="arc">
              <a:avLst>
                <a:gd name="adj1" fmla="val 10832259"/>
                <a:gd name="adj2" fmla="val 0"/>
              </a:avLst>
            </a:prstGeom>
            <a:ln w="28575">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1" name="Groupe 10"/>
          <p:cNvGrpSpPr/>
          <p:nvPr userDrawn="1"/>
        </p:nvGrpSpPr>
        <p:grpSpPr>
          <a:xfrm>
            <a:off x="9967921" y="2135102"/>
            <a:ext cx="1800000" cy="1800000"/>
            <a:chOff x="9723749" y="291141"/>
            <a:chExt cx="1800000" cy="1800000"/>
          </a:xfrm>
        </p:grpSpPr>
        <p:sp>
          <p:nvSpPr>
            <p:cNvPr id="28" name="Ellipse 27"/>
            <p:cNvSpPr>
              <a:spLocks noChangeAspect="1"/>
            </p:cNvSpPr>
            <p:nvPr userDrawn="1"/>
          </p:nvSpPr>
          <p:spPr>
            <a:xfrm>
              <a:off x="9849749" y="417141"/>
              <a:ext cx="1548000" cy="15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c 28"/>
            <p:cNvSpPr/>
            <p:nvPr userDrawn="1"/>
          </p:nvSpPr>
          <p:spPr>
            <a:xfrm rot="8729809">
              <a:off x="9723749" y="291141"/>
              <a:ext cx="1800000" cy="1800000"/>
            </a:xfrm>
            <a:prstGeom prst="arc">
              <a:avLst>
                <a:gd name="adj1" fmla="val 10832259"/>
                <a:gd name="adj2" fmla="val 0"/>
              </a:avLst>
            </a:prstGeom>
            <a:ln w="28575">
              <a:solidFill>
                <a:srgbClr val="FFD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85554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20000" y="360000"/>
            <a:ext cx="10515600" cy="1325563"/>
          </a:xfrm>
        </p:spPr>
        <p:txBody>
          <a:bodyPr/>
          <a:lstStyle>
            <a:lvl1pPr>
              <a:defRPr>
                <a:solidFill>
                  <a:srgbClr val="006DA5"/>
                </a:solidFill>
              </a:defRPr>
            </a:lvl1pPr>
          </a:lstStyle>
          <a:p>
            <a:r>
              <a:rPr lang="fr-FR" dirty="0"/>
              <a:t>Modifiez le style du titre</a:t>
            </a:r>
          </a:p>
        </p:txBody>
      </p:sp>
      <p:sp>
        <p:nvSpPr>
          <p:cNvPr id="3" name="Espace réservé du contenu 2"/>
          <p:cNvSpPr>
            <a:spLocks noGrp="1"/>
          </p:cNvSpPr>
          <p:nvPr>
            <p:ph idx="1"/>
          </p:nvPr>
        </p:nvSpPr>
        <p:spPr>
          <a:xfrm>
            <a:off x="720000" y="1825625"/>
            <a:ext cx="10515600" cy="4351338"/>
          </a:xfrm>
        </p:spPr>
        <p:txBody>
          <a:bodyPr>
            <a:normAutofit/>
          </a:bodyPr>
          <a:lstStyle>
            <a:lvl1pPr>
              <a:defRPr sz="3200">
                <a:solidFill>
                  <a:srgbClr val="7C7B7B"/>
                </a:solidFill>
              </a:defRPr>
            </a:lvl1pPr>
            <a:lvl2pPr>
              <a:defRPr sz="2800">
                <a:solidFill>
                  <a:srgbClr val="7C7B7B"/>
                </a:solidFill>
              </a:defRPr>
            </a:lvl2pPr>
            <a:lvl3pPr>
              <a:defRPr sz="2400">
                <a:solidFill>
                  <a:srgbClr val="7C7B7B"/>
                </a:solidFill>
              </a:defRPr>
            </a:lvl3pPr>
            <a:lvl4pPr>
              <a:defRPr sz="2000">
                <a:solidFill>
                  <a:srgbClr val="7C7B7B"/>
                </a:solidFill>
              </a:defRPr>
            </a:lvl4pPr>
            <a:lvl5pPr>
              <a:defRPr sz="2000">
                <a:solidFill>
                  <a:srgbClr val="7C7B7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lvl1pPr>
              <a:defRPr>
                <a:solidFill>
                  <a:srgbClr val="006DA5"/>
                </a:solidFill>
              </a:defRPr>
            </a:lvl1pPr>
          </a:lstStyle>
          <a:p>
            <a:fld id="{CE6AA561-FD8D-4EF2-B06B-C6F9C91BE40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3196">
            <a:off x="10849748" y="5658458"/>
            <a:ext cx="1760908" cy="1760908"/>
          </a:xfrm>
          <a:prstGeom prst="rect">
            <a:avLst/>
          </a:prstGeom>
        </p:spPr>
      </p:pic>
    </p:spTree>
    <p:extLst>
      <p:ext uri="{BB962C8B-B14F-4D97-AF65-F5344CB8AC3E}">
        <p14:creationId xmlns:p14="http://schemas.microsoft.com/office/powerpoint/2010/main" val="102790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9294264"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ukta" panose="020B0000000000000000" pitchFamily="34" charset="0"/>
                <a:cs typeface="Mukta" panose="020B0000000000000000" pitchFamily="34" charset="0"/>
              </a:defRPr>
            </a:lvl1pPr>
          </a:lstStyle>
          <a:p>
            <a:fld id="{CE6AA561-FD8D-4EF2-B06B-C6F9C91BE40B}" type="slidenum">
              <a:rPr lang="fr-FR" smtClean="0"/>
              <a:pPr/>
              <a:t>‹N°›</a:t>
            </a:fld>
            <a:endParaRPr lang="fr-FR"/>
          </a:p>
        </p:txBody>
      </p:sp>
    </p:spTree>
    <p:extLst>
      <p:ext uri="{BB962C8B-B14F-4D97-AF65-F5344CB8AC3E}">
        <p14:creationId xmlns:p14="http://schemas.microsoft.com/office/powerpoint/2010/main" val="3522538939"/>
      </p:ext>
    </p:extLst>
  </p:cSld>
  <p:clrMap bg1="lt1" tx1="dk1" bg2="lt2" tx2="dk2" accent1="accent1" accent2="accent2" accent3="accent3" accent4="accent4" accent5="accent5" accent6="accent6" hlink="hlink" folHlink="folHlink"/>
  <p:sldLayoutIdLst>
    <p:sldLayoutId id="2147483690" r:id="rId1"/>
    <p:sldLayoutId id="2147483684" r:id="rId2"/>
    <p:sldLayoutId id="2147483711" r:id="rId3"/>
    <p:sldLayoutId id="2147483712" r:id="rId4"/>
    <p:sldLayoutId id="2147483695" r:id="rId5"/>
    <p:sldLayoutId id="2147483697" r:id="rId6"/>
    <p:sldLayoutId id="2147483708" r:id="rId7"/>
    <p:sldLayoutId id="2147483709" r:id="rId8"/>
    <p:sldLayoutId id="2147483685" r:id="rId9"/>
    <p:sldLayoutId id="2147483689" r:id="rId10"/>
    <p:sldLayoutId id="2147483692" r:id="rId11"/>
    <p:sldLayoutId id="2147483702" r:id="rId12"/>
    <p:sldLayoutId id="2147483707" r:id="rId13"/>
    <p:sldLayoutId id="2147483706" r:id="rId14"/>
    <p:sldLayoutId id="2147483705" r:id="rId15"/>
    <p:sldLayoutId id="2147483703" r:id="rId16"/>
    <p:sldLayoutId id="2147483704"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ukta" panose="020B0000000000000000" pitchFamily="34" charset="0"/>
          <a:ea typeface="+mj-ea"/>
          <a:cs typeface="Mukta" panose="020B000000000000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kta" panose="020B0000000000000000" pitchFamily="34" charset="0"/>
          <a:ea typeface="+mn-ea"/>
          <a:cs typeface="Mukta" panose="020B000000000000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kta" panose="020B0000000000000000" pitchFamily="34" charset="0"/>
          <a:ea typeface="+mn-ea"/>
          <a:cs typeface="Mukta" panose="020B0000000000000000"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kta" panose="020B0000000000000000" pitchFamily="34" charset="0"/>
          <a:ea typeface="+mn-ea"/>
          <a:cs typeface="Mukta" panose="020B0000000000000000"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kta" panose="020B0000000000000000" pitchFamily="34" charset="0"/>
          <a:ea typeface="+mn-ea"/>
          <a:cs typeface="Mukta" panose="020B0000000000000000"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kta" panose="020B0000000000000000" pitchFamily="34" charset="0"/>
          <a:ea typeface="+mn-ea"/>
          <a:cs typeface="Mukta" panose="020B00000000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datagrandest.fr/portail/fr/projets/occupation-du-sol#csv" TargetMode="External"/><Relationship Id="rId3" Type="http://schemas.openxmlformats.org/officeDocument/2006/relationships/tags" Target="../tags/tag34.xml"/><Relationship Id="rId7" Type="http://schemas.openxmlformats.org/officeDocument/2006/relationships/image" Target="../media/image2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4.png"/><Relationship Id="rId5" Type="http://schemas.openxmlformats.org/officeDocument/2006/relationships/slideLayout" Target="../slideLayouts/slideLayout9.xml"/><Relationship Id="rId4" Type="http://schemas.openxmlformats.org/officeDocument/2006/relationships/tags" Target="../tags/tag35.xml"/></Relationships>
</file>

<file path=ppt/slides/_rels/slide1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28.png"/><Relationship Id="rId3" Type="http://schemas.openxmlformats.org/officeDocument/2006/relationships/tags" Target="../tags/tag38.xml"/><Relationship Id="rId21" Type="http://schemas.openxmlformats.org/officeDocument/2006/relationships/hyperlink" Target="https://www.insee.fr/fr/statistiques/5039991?sommaire=5040030#:~:text=Jusqu'en%202020%2C%20l',cens%C3%A9e%20caract%C3%A9riser%20les%20%C2%AB%20villes%20%C2%BB" TargetMode="Externa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27.png"/><Relationship Id="rId2" Type="http://schemas.openxmlformats.org/officeDocument/2006/relationships/tags" Target="../tags/tag37.xml"/><Relationship Id="rId16" Type="http://schemas.openxmlformats.org/officeDocument/2006/relationships/image" Target="../media/image26.png"/><Relationship Id="rId20" Type="http://schemas.openxmlformats.org/officeDocument/2006/relationships/hyperlink" Target="https://www.datagrandest.fr/data4citizen/visualisation/information/?id=fr-200052264-gge-ocs-grand-est-d67"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slideLayout" Target="../slideLayouts/slideLayout9.xml"/><Relationship Id="rId10" Type="http://schemas.openxmlformats.org/officeDocument/2006/relationships/tags" Target="../tags/tag45.xml"/><Relationship Id="rId19" Type="http://schemas.openxmlformats.org/officeDocument/2006/relationships/image" Target="../media/image29.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hyperlink" Target="https://www.legifrance.gouv.fr/jorf/article_jo/JORFARTI000043957221"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0.png"/><Relationship Id="rId5" Type="http://schemas.openxmlformats.org/officeDocument/2006/relationships/slideLayout" Target="../slideLayouts/slideLayout9.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2.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1.png"/><Relationship Id="rId5" Type="http://schemas.openxmlformats.org/officeDocument/2006/relationships/slideLayout" Target="../slideLayouts/slideLayout9.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0.xml"/><Relationship Id="rId7" Type="http://schemas.openxmlformats.org/officeDocument/2006/relationships/slideLayout" Target="../slideLayouts/slideLayout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36.png"/><Relationship Id="rId4" Type="http://schemas.openxmlformats.org/officeDocument/2006/relationships/tags" Target="../tags/tag67.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73.xml"/><Relationship Id="rId7" Type="http://schemas.openxmlformats.org/officeDocument/2006/relationships/image" Target="../media/image37.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9.xml"/><Relationship Id="rId5" Type="http://schemas.openxmlformats.org/officeDocument/2006/relationships/tags" Target="../tags/tag75.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9.png"/><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0.png"/><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41.png"/><Relationship Id="rId5" Type="http://schemas.openxmlformats.org/officeDocument/2006/relationships/slideLayout" Target="../slideLayouts/slideLayout9.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42.png"/><Relationship Id="rId5" Type="http://schemas.openxmlformats.org/officeDocument/2006/relationships/slideLayout" Target="../slideLayouts/slideLayout9.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90.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hyperlink" Target="https://artificialisation.developpement-durable.gouv.fr/agir-et-etre-accompagne"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slideLayout" Target="../slideLayouts/slideLayout9.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hyperlink" Target="https://www.legifrance.gouv.fr/download/file/3yIijoSN0rfmEsh7Tl3hScKaN5YM8TCPy2C_ZbLX96A=/JOE_TEXT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banatic.interieur.gouv.fr/V5/recherche-de-groupements/fiche-raison-sociale-PDF.php?siren=200086197&amp;arch=01/01/2021&amp;dcou=" TargetMode="External"/><Relationship Id="rId3" Type="http://schemas.openxmlformats.org/officeDocument/2006/relationships/tags" Target="../tags/tag18.xml"/><Relationship Id="rId7" Type="http://schemas.openxmlformats.org/officeDocument/2006/relationships/slideLayout" Target="../slideLayouts/slideLayout9.xml"/><Relationship Id="rId12" Type="http://schemas.openxmlformats.org/officeDocument/2006/relationships/image" Target="../media/image1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8.png"/><Relationship Id="rId5" Type="http://schemas.openxmlformats.org/officeDocument/2006/relationships/tags" Target="../tags/tag20.xml"/><Relationship Id="rId10" Type="http://schemas.openxmlformats.org/officeDocument/2006/relationships/image" Target="../media/image17.png"/><Relationship Id="rId4" Type="http://schemas.openxmlformats.org/officeDocument/2006/relationships/tags" Target="../tags/tag19.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3.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1.png"/><Relationship Id="rId5" Type="http://schemas.openxmlformats.org/officeDocument/2006/relationships/tags" Target="../tags/tag28.xml"/><Relationship Id="rId10" Type="http://schemas.openxmlformats.org/officeDocument/2006/relationships/hyperlink" Target="https://artificialisation.developpement-durable.gouv.fr/sites/artificialisation/files/fichiers/2023/11/ZAN%20DP%2027nov23_VF.pdf" TargetMode="External"/><Relationship Id="rId4" Type="http://schemas.openxmlformats.org/officeDocument/2006/relationships/tags" Target="../tags/tag27.xml"/><Relationship Id="rId9"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110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lstStyle/>
          <a:p>
            <a:r>
              <a:rPr lang="fr-FR" dirty="0" smtClean="0"/>
              <a:t>Obtenir des données, plusieurs options</a:t>
            </a:r>
            <a:endParaRPr lang="fr-FR" dirty="0"/>
          </a:p>
        </p:txBody>
      </p:sp>
      <p:pic>
        <p:nvPicPr>
          <p:cNvPr id="6" name="Image 5"/>
          <p:cNvPicPr>
            <a:picLocks noChangeAspect="1"/>
          </p:cNvPicPr>
          <p:nvPr>
            <p:custDataLst>
              <p:tags r:id="rId2"/>
            </p:custDataLst>
          </p:nvPr>
        </p:nvPicPr>
        <p:blipFill rotWithShape="1">
          <a:blip r:embed="rId6"/>
          <a:srcRect b="33084"/>
          <a:stretch/>
        </p:blipFill>
        <p:spPr>
          <a:xfrm>
            <a:off x="6931711" y="3204749"/>
            <a:ext cx="4656720" cy="3092356"/>
          </a:xfrm>
          <a:prstGeom prst="rect">
            <a:avLst/>
          </a:prstGeom>
        </p:spPr>
      </p:pic>
      <p:pic>
        <p:nvPicPr>
          <p:cNvPr id="7" name="Image 6"/>
          <p:cNvPicPr>
            <a:picLocks noChangeAspect="1"/>
          </p:cNvPicPr>
          <p:nvPr>
            <p:custDataLst>
              <p:tags r:id="rId3"/>
            </p:custDataLst>
          </p:nvPr>
        </p:nvPicPr>
        <p:blipFill>
          <a:blip r:embed="rId7"/>
          <a:stretch>
            <a:fillRect/>
          </a:stretch>
        </p:blipFill>
        <p:spPr>
          <a:xfrm>
            <a:off x="495973" y="3204749"/>
            <a:ext cx="5355371" cy="2748841"/>
          </a:xfrm>
          <a:prstGeom prst="rect">
            <a:avLst/>
          </a:prstGeom>
        </p:spPr>
      </p:pic>
      <p:sp>
        <p:nvSpPr>
          <p:cNvPr id="10" name="ZoneTexte 9"/>
          <p:cNvSpPr txBox="1"/>
          <p:nvPr>
            <p:custDataLst>
              <p:tags r:id="rId4"/>
            </p:custDataLst>
          </p:nvPr>
        </p:nvSpPr>
        <p:spPr>
          <a:xfrm>
            <a:off x="126814" y="1225412"/>
            <a:ext cx="12104748" cy="2554545"/>
          </a:xfrm>
          <a:prstGeom prst="rect">
            <a:avLst/>
          </a:prstGeom>
          <a:noFill/>
        </p:spPr>
        <p:txBody>
          <a:bodyPr wrap="square" rtlCol="0">
            <a:spAutoFit/>
          </a:bodyPr>
          <a:lstStyle/>
          <a:p>
            <a:r>
              <a:rPr lang="fr-FR" sz="2000" dirty="0" smtClean="0"/>
              <a:t>Le site de valorisation de l’OCS Grand Est (publication fin juin 2024)</a:t>
            </a:r>
            <a:endParaRPr lang="fr-FR" sz="2000" dirty="0"/>
          </a:p>
          <a:p>
            <a:r>
              <a:rPr lang="fr-FR" sz="2000" dirty="0" smtClean="0"/>
              <a:t>Les chiffres clés de l’OCS Grand Est disponible sur </a:t>
            </a:r>
            <a:r>
              <a:rPr lang="fr-FR" sz="2000" dirty="0" smtClean="0">
                <a:hlinkClick r:id="rId8"/>
              </a:rPr>
              <a:t>la page projet du groupe de travail</a:t>
            </a:r>
            <a:endParaRPr lang="fr-FR" sz="2000" dirty="0" smtClean="0"/>
          </a:p>
          <a:p>
            <a:pPr marL="342900" indent="-342900">
              <a:buFont typeface="Arial" panose="020B0604020202020204" pitchFamily="34" charset="0"/>
              <a:buChar char="•"/>
            </a:pPr>
            <a:r>
              <a:rPr lang="fr-FR" sz="2000" dirty="0" smtClean="0"/>
              <a:t>Le </a:t>
            </a:r>
            <a:r>
              <a:rPr lang="fr-FR" sz="2000" dirty="0"/>
              <a:t>niveau 1 permet une analyse générique (ENAF – NON ENAF)</a:t>
            </a:r>
          </a:p>
          <a:p>
            <a:pPr marL="342900" indent="-342900">
              <a:buFont typeface="Arial" panose="020B0604020202020204" pitchFamily="34" charset="0"/>
              <a:buChar char="•"/>
            </a:pPr>
            <a:r>
              <a:rPr lang="fr-FR" sz="2000" dirty="0" smtClean="0"/>
              <a:t>Le </a:t>
            </a:r>
            <a:r>
              <a:rPr lang="fr-FR" sz="2000" dirty="0"/>
              <a:t>4 permet une analyse spécifique (ENAF – NON ENAF) en considérant un ensemble de variables permettant de rendre compte des spécificités d’un territoire et du projet porté par les </a:t>
            </a:r>
            <a:r>
              <a:rPr lang="fr-FR" sz="2000" dirty="0" smtClean="0"/>
              <a:t>collectivités</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endParaRPr lang="fr-FR" sz="2000" dirty="0"/>
          </a:p>
          <a:p>
            <a:endParaRPr lang="fr-FR" sz="2000" dirty="0" smtClean="0"/>
          </a:p>
        </p:txBody>
      </p:sp>
    </p:spTree>
    <p:extLst>
      <p:ext uri="{BB962C8B-B14F-4D97-AF65-F5344CB8AC3E}">
        <p14:creationId xmlns:p14="http://schemas.microsoft.com/office/powerpoint/2010/main" val="159474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6013087" y="1390521"/>
            <a:ext cx="5737412" cy="2803928"/>
          </a:xfrm>
          <a:prstGeom prst="rect">
            <a:avLst/>
          </a:prstGeom>
        </p:spPr>
      </p:pic>
      <p:sp>
        <p:nvSpPr>
          <p:cNvPr id="2" name="Titre 1"/>
          <p:cNvSpPr>
            <a:spLocks noGrp="1"/>
          </p:cNvSpPr>
          <p:nvPr>
            <p:ph type="title"/>
            <p:custDataLst>
              <p:tags r:id="rId2"/>
            </p:custDataLst>
          </p:nvPr>
        </p:nvSpPr>
        <p:spPr>
          <a:xfrm>
            <a:off x="0" y="0"/>
            <a:ext cx="12192000" cy="1325563"/>
          </a:xfrm>
        </p:spPr>
        <p:txBody>
          <a:bodyPr/>
          <a:lstStyle/>
          <a:p>
            <a:r>
              <a:rPr lang="fr-FR" dirty="0" smtClean="0"/>
              <a:t>Plusieurs niveaux d’analyse possibles</a:t>
            </a:r>
            <a:endParaRPr lang="fr-FR" dirty="0"/>
          </a:p>
        </p:txBody>
      </p:sp>
      <p:pic>
        <p:nvPicPr>
          <p:cNvPr id="4" name="Image 3"/>
          <p:cNvPicPr>
            <a:picLocks noChangeAspect="1"/>
          </p:cNvPicPr>
          <p:nvPr>
            <p:custDataLst>
              <p:tags r:id="rId3"/>
            </p:custDataLst>
          </p:nvPr>
        </p:nvPicPr>
        <p:blipFill>
          <a:blip r:embed="rId17"/>
          <a:stretch>
            <a:fillRect/>
          </a:stretch>
        </p:blipFill>
        <p:spPr>
          <a:xfrm>
            <a:off x="314027" y="1998283"/>
            <a:ext cx="5552853" cy="1743558"/>
          </a:xfrm>
          <a:prstGeom prst="rect">
            <a:avLst/>
          </a:prstGeom>
        </p:spPr>
      </p:pic>
      <p:pic>
        <p:nvPicPr>
          <p:cNvPr id="8" name="Image 7"/>
          <p:cNvPicPr>
            <a:picLocks noChangeAspect="1"/>
          </p:cNvPicPr>
          <p:nvPr>
            <p:custDataLst>
              <p:tags r:id="rId4"/>
            </p:custDataLst>
          </p:nvPr>
        </p:nvPicPr>
        <p:blipFill>
          <a:blip r:embed="rId18"/>
          <a:stretch>
            <a:fillRect/>
          </a:stretch>
        </p:blipFill>
        <p:spPr>
          <a:xfrm>
            <a:off x="407644" y="4481987"/>
            <a:ext cx="5562600" cy="1752600"/>
          </a:xfrm>
          <a:prstGeom prst="rect">
            <a:avLst/>
          </a:prstGeom>
        </p:spPr>
      </p:pic>
      <p:sp>
        <p:nvSpPr>
          <p:cNvPr id="10" name="ZoneTexte 9"/>
          <p:cNvSpPr txBox="1"/>
          <p:nvPr>
            <p:custDataLst>
              <p:tags r:id="rId5"/>
            </p:custDataLst>
          </p:nvPr>
        </p:nvSpPr>
        <p:spPr>
          <a:xfrm>
            <a:off x="281268" y="1336930"/>
            <a:ext cx="5320303" cy="646331"/>
          </a:xfrm>
          <a:prstGeom prst="rect">
            <a:avLst/>
          </a:prstGeom>
          <a:noFill/>
        </p:spPr>
        <p:txBody>
          <a:bodyPr wrap="none" rtlCol="0">
            <a:spAutoFit/>
          </a:bodyPr>
          <a:lstStyle/>
          <a:p>
            <a:r>
              <a:rPr lang="fr-FR" dirty="0" smtClean="0"/>
              <a:t>Consommation foncière </a:t>
            </a:r>
            <a:r>
              <a:rPr lang="fr-FR" dirty="0" smtClean="0"/>
              <a:t>sur une période donnée </a:t>
            </a:r>
            <a:r>
              <a:rPr lang="fr-FR" dirty="0" smtClean="0"/>
              <a:t>en ha</a:t>
            </a:r>
          </a:p>
          <a:p>
            <a:endParaRPr lang="fr-FR" dirty="0"/>
          </a:p>
        </p:txBody>
      </p:sp>
      <p:sp>
        <p:nvSpPr>
          <p:cNvPr id="15" name="ZoneTexte 14"/>
          <p:cNvSpPr txBox="1"/>
          <p:nvPr>
            <p:custDataLst>
              <p:tags r:id="rId6"/>
            </p:custDataLst>
          </p:nvPr>
        </p:nvSpPr>
        <p:spPr>
          <a:xfrm>
            <a:off x="205854" y="3614729"/>
            <a:ext cx="4076372" cy="646331"/>
          </a:xfrm>
          <a:prstGeom prst="rect">
            <a:avLst/>
          </a:prstGeom>
          <a:noFill/>
        </p:spPr>
        <p:txBody>
          <a:bodyPr wrap="none" rtlCol="0">
            <a:spAutoFit/>
          </a:bodyPr>
          <a:lstStyle/>
          <a:p>
            <a:r>
              <a:rPr lang="fr-FR" dirty="0" smtClean="0"/>
              <a:t>Consommation foncière annualisée en ha</a:t>
            </a:r>
          </a:p>
          <a:p>
            <a:endParaRPr lang="fr-FR" dirty="0"/>
          </a:p>
        </p:txBody>
      </p:sp>
      <p:pic>
        <p:nvPicPr>
          <p:cNvPr id="13" name="Image 12"/>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074578" y="4188574"/>
            <a:ext cx="5571587" cy="1999857"/>
          </a:xfrm>
          <a:prstGeom prst="rect">
            <a:avLst/>
          </a:prstGeom>
        </p:spPr>
      </p:pic>
      <p:sp>
        <p:nvSpPr>
          <p:cNvPr id="20" name="Rectangle à coins arrondis 19"/>
          <p:cNvSpPr/>
          <p:nvPr>
            <p:custDataLst>
              <p:tags r:id="rId8"/>
            </p:custDataLst>
          </p:nvPr>
        </p:nvSpPr>
        <p:spPr>
          <a:xfrm>
            <a:off x="8507506" y="5396753"/>
            <a:ext cx="654423" cy="2420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custDataLst>
              <p:tags r:id="rId9"/>
            </p:custDataLst>
          </p:nvPr>
        </p:nvSpPr>
        <p:spPr>
          <a:xfrm>
            <a:off x="4364702" y="2647675"/>
            <a:ext cx="1389327" cy="1927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custDataLst>
              <p:tags r:id="rId10"/>
            </p:custDataLst>
          </p:nvPr>
        </p:nvSpPr>
        <p:spPr>
          <a:xfrm>
            <a:off x="7700683" y="2683563"/>
            <a:ext cx="3945482" cy="2420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custDataLst>
              <p:tags r:id="rId11"/>
            </p:custDataLst>
          </p:nvPr>
        </p:nvSpPr>
        <p:spPr>
          <a:xfrm>
            <a:off x="3120713" y="5477435"/>
            <a:ext cx="1389327" cy="1927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custDataLst>
              <p:tags r:id="rId12"/>
            </p:custDataLst>
          </p:nvPr>
        </p:nvSpPr>
        <p:spPr>
          <a:xfrm>
            <a:off x="4364702" y="3399691"/>
            <a:ext cx="1389327" cy="1927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custDataLst>
              <p:tags r:id="rId13"/>
            </p:custDataLst>
          </p:nvPr>
        </p:nvSpPr>
        <p:spPr>
          <a:xfrm>
            <a:off x="7700683" y="3298539"/>
            <a:ext cx="3945482" cy="2420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custDataLst>
              <p:tags r:id="rId14"/>
            </p:custDataLst>
          </p:nvPr>
        </p:nvSpPr>
        <p:spPr>
          <a:xfrm>
            <a:off x="0" y="6229977"/>
            <a:ext cx="12735612" cy="792525"/>
          </a:xfrm>
          <a:prstGeom prst="rect">
            <a:avLst/>
          </a:prstGeom>
        </p:spPr>
        <p:txBody>
          <a:bodyPr wrap="square">
            <a:spAutoFit/>
          </a:bodyPr>
          <a:lstStyle/>
          <a:p>
            <a:endParaRPr lang="fr-FR" sz="1050" b="1" dirty="0" smtClean="0">
              <a:solidFill>
                <a:schemeClr val="tx2"/>
              </a:solidFill>
            </a:endParaRPr>
          </a:p>
          <a:p>
            <a:r>
              <a:rPr lang="fr-FR" sz="1050" b="1" dirty="0" smtClean="0">
                <a:solidFill>
                  <a:schemeClr val="tx2"/>
                </a:solidFill>
              </a:rPr>
              <a:t>OCS </a:t>
            </a:r>
            <a:r>
              <a:rPr lang="fr-FR" sz="1050" b="1" dirty="0">
                <a:solidFill>
                  <a:schemeClr val="tx2"/>
                </a:solidFill>
              </a:rPr>
              <a:t>Grand Est : </a:t>
            </a:r>
            <a:r>
              <a:rPr lang="fr-FR" sz="1050" b="1" dirty="0">
                <a:solidFill>
                  <a:schemeClr val="tx2"/>
                </a:solidFill>
                <a:hlinkClick r:id="rId20"/>
              </a:rPr>
              <a:t>https://www.datagrandest.fr/data4citizen/visualisation/information/?</a:t>
            </a:r>
            <a:r>
              <a:rPr lang="fr-FR" sz="1050" b="1" dirty="0" smtClean="0">
                <a:solidFill>
                  <a:schemeClr val="tx2"/>
                </a:solidFill>
                <a:hlinkClick r:id="rId20"/>
              </a:rPr>
              <a:t>id=fr-200052264-gge-ocs-grand-est-d67</a:t>
            </a:r>
            <a:endParaRPr lang="fr-FR" sz="1050" dirty="0">
              <a:solidFill>
                <a:schemeClr val="tx2"/>
              </a:solidFill>
            </a:endParaRPr>
          </a:p>
          <a:p>
            <a:r>
              <a:rPr lang="fr-FR" sz="1050" b="1" dirty="0" smtClean="0">
                <a:solidFill>
                  <a:schemeClr val="tx2"/>
                </a:solidFill>
              </a:rPr>
              <a:t>INSEE La France et </a:t>
            </a:r>
            <a:r>
              <a:rPr lang="fr-FR" sz="1050" b="1" dirty="0">
                <a:solidFill>
                  <a:schemeClr val="tx2"/>
                </a:solidFill>
              </a:rPr>
              <a:t>ces </a:t>
            </a:r>
            <a:r>
              <a:rPr lang="fr-FR" sz="1050" b="1" dirty="0" smtClean="0">
                <a:solidFill>
                  <a:schemeClr val="tx2"/>
                </a:solidFill>
              </a:rPr>
              <a:t>territoires: h</a:t>
            </a:r>
            <a:r>
              <a:rPr lang="fr-FR" sz="1050" b="1" dirty="0" smtClean="0">
                <a:solidFill>
                  <a:schemeClr val="tx2"/>
                </a:solidFill>
                <a:hlinkClick r:id="rId21"/>
              </a:rPr>
              <a:t>ttps</a:t>
            </a:r>
            <a:r>
              <a:rPr lang="fr-FR" sz="1050" b="1" dirty="0">
                <a:solidFill>
                  <a:schemeClr val="tx2"/>
                </a:solidFill>
                <a:hlinkClick r:id="rId21"/>
              </a:rPr>
              <a:t>://www.insee.fr/fr/statistiques/5039991?sommaire=5040030#:~:text=Jusqu'en%202020%2C%20l',cens%C3%A9e%20caract%C3%A9riser%20les%20%C2%AB%20villes%20%C2%BB</a:t>
            </a:r>
            <a:r>
              <a:rPr lang="fr-FR" sz="1050" b="1" dirty="0" smtClean="0">
                <a:solidFill>
                  <a:schemeClr val="tx2"/>
                </a:solidFill>
              </a:rPr>
              <a:t>.</a:t>
            </a:r>
          </a:p>
          <a:p>
            <a:endParaRPr lang="fr-FR" sz="1400" b="1" dirty="0" smtClean="0">
              <a:solidFill>
                <a:schemeClr val="tx2"/>
              </a:solidFill>
            </a:endParaRPr>
          </a:p>
        </p:txBody>
      </p:sp>
    </p:spTree>
    <p:extLst>
      <p:ext uri="{BB962C8B-B14F-4D97-AF65-F5344CB8AC3E}">
        <p14:creationId xmlns:p14="http://schemas.microsoft.com/office/powerpoint/2010/main" val="23035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normAutofit/>
          </a:bodyPr>
          <a:lstStyle/>
          <a:p>
            <a:r>
              <a:rPr lang="fr-FR" dirty="0"/>
              <a:t>Le solde entre les surfaces artificialisées et les surfaces </a:t>
            </a:r>
            <a:r>
              <a:rPr lang="fr-FR" dirty="0" err="1" smtClean="0"/>
              <a:t>désartificialisées</a:t>
            </a:r>
            <a:endParaRPr lang="fr-FR" dirty="0"/>
          </a:p>
        </p:txBody>
      </p:sp>
      <p:sp>
        <p:nvSpPr>
          <p:cNvPr id="4" name="Rectangle 3"/>
          <p:cNvSpPr/>
          <p:nvPr>
            <p:custDataLst>
              <p:tags r:id="rId2"/>
            </p:custDataLst>
          </p:nvPr>
        </p:nvSpPr>
        <p:spPr>
          <a:xfrm>
            <a:off x="179294" y="1693946"/>
            <a:ext cx="5607552" cy="4247317"/>
          </a:xfrm>
          <a:prstGeom prst="rect">
            <a:avLst/>
          </a:prstGeom>
        </p:spPr>
        <p:txBody>
          <a:bodyPr wrap="square">
            <a:spAutoFit/>
          </a:bodyPr>
          <a:lstStyle/>
          <a:p>
            <a:r>
              <a:rPr lang="fr-FR" dirty="0">
                <a:latin typeface="Calibri" panose="020F0502020204030204" pitchFamily="34" charset="0"/>
              </a:rPr>
              <a:t>« </a:t>
            </a:r>
            <a:r>
              <a:rPr lang="fr-FR" b="1" dirty="0">
                <a:latin typeface="Calibri" panose="020F0502020204030204" pitchFamily="34" charset="0"/>
              </a:rPr>
              <a:t>L'artificialisation</a:t>
            </a:r>
            <a:r>
              <a:rPr lang="fr-FR" dirty="0">
                <a:latin typeface="Calibri" panose="020F0502020204030204" pitchFamily="34" charset="0"/>
              </a:rPr>
              <a:t> est définie comme l'altération durable de tout ou partie des fonctions écologiques d'un sol, en particulier de ses fonctions biologiques, hydriques et climatiques, ainsi que de son potentiel agronomique par son occupation ou son usage. </a:t>
            </a:r>
            <a:endParaRPr lang="fr-FR"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 </a:t>
            </a:r>
            <a:r>
              <a:rPr lang="fr-FR" b="1" dirty="0">
                <a:latin typeface="Calibri" panose="020F0502020204030204" pitchFamily="34" charset="0"/>
              </a:rPr>
              <a:t>La renaturation d'un sol, ou </a:t>
            </a:r>
            <a:r>
              <a:rPr lang="fr-FR" b="1" dirty="0" err="1">
                <a:latin typeface="Calibri" panose="020F0502020204030204" pitchFamily="34" charset="0"/>
              </a:rPr>
              <a:t>désartificialisation</a:t>
            </a:r>
            <a:r>
              <a:rPr lang="fr-FR" b="1" dirty="0">
                <a:latin typeface="Calibri" panose="020F0502020204030204" pitchFamily="34" charset="0"/>
              </a:rPr>
              <a:t>,</a:t>
            </a:r>
            <a:r>
              <a:rPr lang="fr-FR" dirty="0">
                <a:latin typeface="Calibri" panose="020F0502020204030204" pitchFamily="34" charset="0"/>
              </a:rPr>
              <a:t> consiste en des actions ou des opérations de restauration ou d'amélioration de la fonctionnalité d'un sol, ayant pour effet de transformer un sol artificialisé en un sol non artificialisé. </a:t>
            </a:r>
            <a:endParaRPr lang="fr-FR"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 </a:t>
            </a:r>
            <a:r>
              <a:rPr lang="fr-FR" b="1" dirty="0">
                <a:latin typeface="Calibri" panose="020F0502020204030204" pitchFamily="34" charset="0"/>
              </a:rPr>
              <a:t>L'artificialisation nette des sols est définie comme le solde de l'artificialisation et de la renaturation des sols constatées sur un périmètre et sur une période donnés</a:t>
            </a:r>
            <a:r>
              <a:rPr lang="fr-FR" dirty="0">
                <a:latin typeface="Calibri" panose="020F0502020204030204" pitchFamily="34" charset="0"/>
              </a:rPr>
              <a:t>. </a:t>
            </a:r>
          </a:p>
        </p:txBody>
      </p:sp>
      <p:pic>
        <p:nvPicPr>
          <p:cNvPr id="11" name="Image 10"/>
          <p:cNvPicPr>
            <a:picLocks noChangeAspect="1"/>
          </p:cNvPicPr>
          <p:nvPr>
            <p:custDataLst>
              <p:tags r:id="rId3"/>
            </p:custDataLst>
          </p:nvPr>
        </p:nvPicPr>
        <p:blipFill>
          <a:blip r:embed="rId6"/>
          <a:stretch>
            <a:fillRect/>
          </a:stretch>
        </p:blipFill>
        <p:spPr>
          <a:xfrm>
            <a:off x="5896619" y="1037678"/>
            <a:ext cx="6082926" cy="5480185"/>
          </a:xfrm>
          <a:prstGeom prst="rect">
            <a:avLst/>
          </a:prstGeom>
        </p:spPr>
      </p:pic>
      <p:sp>
        <p:nvSpPr>
          <p:cNvPr id="6" name="Rectangle 5"/>
          <p:cNvSpPr/>
          <p:nvPr>
            <p:custDataLst>
              <p:tags r:id="rId4"/>
            </p:custDataLst>
          </p:nvPr>
        </p:nvSpPr>
        <p:spPr>
          <a:xfrm>
            <a:off x="0" y="6229977"/>
            <a:ext cx="12735612" cy="738664"/>
          </a:xfrm>
          <a:prstGeom prst="rect">
            <a:avLst/>
          </a:prstGeom>
        </p:spPr>
        <p:txBody>
          <a:bodyPr wrap="square">
            <a:spAutoFit/>
          </a:bodyPr>
          <a:lstStyle/>
          <a:p>
            <a:r>
              <a:rPr lang="fr-FR" sz="1050" b="1" dirty="0" smtClean="0">
                <a:solidFill>
                  <a:schemeClr val="tx2"/>
                </a:solidFill>
              </a:rPr>
              <a:t>Sources</a:t>
            </a:r>
          </a:p>
          <a:p>
            <a:r>
              <a:rPr lang="fr-FR" sz="1050" b="1" dirty="0" smtClean="0">
                <a:solidFill>
                  <a:schemeClr val="tx2"/>
                </a:solidFill>
              </a:rPr>
              <a:t>Définition </a:t>
            </a:r>
            <a:r>
              <a:rPr lang="fr-FR" sz="1050" b="1" dirty="0">
                <a:solidFill>
                  <a:schemeClr val="tx2"/>
                </a:solidFill>
              </a:rPr>
              <a:t>de l’artificialisation: </a:t>
            </a:r>
            <a:r>
              <a:rPr lang="fr-FR" sz="1050" b="1" dirty="0">
                <a:solidFill>
                  <a:schemeClr val="tx2"/>
                </a:solidFill>
                <a:hlinkClick r:id="rId7"/>
              </a:rPr>
              <a:t>https://</a:t>
            </a:r>
            <a:r>
              <a:rPr lang="fr-FR" sz="1050" b="1" dirty="0" smtClean="0">
                <a:solidFill>
                  <a:schemeClr val="tx2"/>
                </a:solidFill>
                <a:hlinkClick r:id="rId7"/>
              </a:rPr>
              <a:t>www.legifrance.gouv.fr/jorf/article_jo/JORFARTI000043957221</a:t>
            </a:r>
            <a:endParaRPr lang="fr-FR" sz="1050" b="1" dirty="0" smtClean="0">
              <a:solidFill>
                <a:schemeClr val="tx2"/>
              </a:solidFill>
            </a:endParaRPr>
          </a:p>
          <a:p>
            <a:r>
              <a:rPr lang="fr-FR" sz="1050" b="1" dirty="0">
                <a:solidFill>
                  <a:schemeClr val="tx2"/>
                </a:solidFill>
                <a:ea typeface="Calibri" panose="020F0502020204030204" pitchFamily="34" charset="0"/>
              </a:rPr>
              <a:t>Décret no 2023-1096: </a:t>
            </a:r>
            <a:r>
              <a:rPr lang="fr-FR" sz="1050" b="1" u="sng" dirty="0">
                <a:solidFill>
                  <a:schemeClr val="tx2"/>
                </a:solidFill>
                <a:ea typeface="Calibri" panose="020F0502020204030204" pitchFamily="34" charset="0"/>
              </a:rPr>
              <a:t>https://www.legifrance.gouv.fr/download/file/3yIijoSN0rfmEsh7Tl3hScKaN5YM8TCPy2C_ZbLX96A=/JOE_TEXTE</a:t>
            </a:r>
          </a:p>
          <a:p>
            <a:endParaRPr lang="fr-FR" sz="1050" b="1" dirty="0" smtClean="0">
              <a:solidFill>
                <a:schemeClr val="tx2"/>
              </a:solidFill>
            </a:endParaRPr>
          </a:p>
        </p:txBody>
      </p:sp>
    </p:spTree>
    <p:extLst>
      <p:ext uri="{BB962C8B-B14F-4D97-AF65-F5344CB8AC3E}">
        <p14:creationId xmlns:p14="http://schemas.microsoft.com/office/powerpoint/2010/main" val="195939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normAutofit/>
          </a:bodyPr>
          <a:lstStyle/>
          <a:p>
            <a:r>
              <a:rPr lang="fr-FR" dirty="0" smtClean="0"/>
              <a:t>Que choisir: OCS Grand Est ou OCSGE de l’IGN</a:t>
            </a:r>
            <a:endParaRPr lang="fr-FR" dirty="0"/>
          </a:p>
        </p:txBody>
      </p:sp>
      <p:pic>
        <p:nvPicPr>
          <p:cNvPr id="5" name="Image 4"/>
          <p:cNvPicPr>
            <a:picLocks noChangeAspect="1"/>
          </p:cNvPicPr>
          <p:nvPr>
            <p:custDataLst>
              <p:tags r:id="rId2"/>
            </p:custDataLst>
          </p:nvPr>
        </p:nvPicPr>
        <p:blipFill>
          <a:blip r:embed="rId6"/>
          <a:stretch>
            <a:fillRect/>
          </a:stretch>
        </p:blipFill>
        <p:spPr>
          <a:xfrm>
            <a:off x="6468663" y="1183154"/>
            <a:ext cx="5289441" cy="2147281"/>
          </a:xfrm>
          <a:prstGeom prst="rect">
            <a:avLst/>
          </a:prstGeom>
        </p:spPr>
      </p:pic>
      <p:pic>
        <p:nvPicPr>
          <p:cNvPr id="6" name="Image 5"/>
          <p:cNvPicPr>
            <a:picLocks noChangeAspect="1"/>
          </p:cNvPicPr>
          <p:nvPr>
            <p:custDataLst>
              <p:tags r:id="rId3"/>
            </p:custDataLst>
          </p:nvPr>
        </p:nvPicPr>
        <p:blipFill rotWithShape="1">
          <a:blip r:embed="rId7"/>
          <a:srcRect r="33453"/>
          <a:stretch/>
        </p:blipFill>
        <p:spPr>
          <a:xfrm>
            <a:off x="6217920" y="3686461"/>
            <a:ext cx="5540184" cy="3171539"/>
          </a:xfrm>
          <a:prstGeom prst="rect">
            <a:avLst/>
          </a:prstGeom>
        </p:spPr>
      </p:pic>
      <p:sp>
        <p:nvSpPr>
          <p:cNvPr id="4" name="ZoneTexte 3"/>
          <p:cNvSpPr txBox="1"/>
          <p:nvPr>
            <p:custDataLst>
              <p:tags r:id="rId4"/>
            </p:custDataLst>
          </p:nvPr>
        </p:nvSpPr>
        <p:spPr>
          <a:xfrm>
            <a:off x="218316" y="1534569"/>
            <a:ext cx="5999604" cy="3693319"/>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t>L’OCS Grand Est </a:t>
            </a:r>
            <a:r>
              <a:rPr lang="fr-FR" dirty="0" smtClean="0"/>
              <a:t>couvre l’ensemble du territoire du Grand Est</a:t>
            </a:r>
          </a:p>
          <a:p>
            <a:pPr marL="742950" lvl="1" indent="-285750">
              <a:buFont typeface="Arial" panose="020B0604020202020204" pitchFamily="34" charset="0"/>
              <a:buChar char="•"/>
            </a:pPr>
            <a:r>
              <a:rPr lang="fr-FR" dirty="0" smtClean="0"/>
              <a:t>2009 et 2019 </a:t>
            </a:r>
            <a:r>
              <a:rPr lang="fr-FR" dirty="0" smtClean="0"/>
              <a:t>données existantes</a:t>
            </a:r>
            <a:endParaRPr lang="fr-FR" dirty="0" smtClean="0"/>
          </a:p>
          <a:p>
            <a:pPr marL="742950" lvl="1" indent="-285750">
              <a:buFont typeface="Arial" panose="020B0604020202020204" pitchFamily="34" charset="0"/>
              <a:buChar char="•"/>
            </a:pPr>
            <a:r>
              <a:rPr lang="fr-FR" dirty="0" smtClean="0"/>
              <a:t>2021 </a:t>
            </a:r>
            <a:r>
              <a:rPr lang="fr-FR" dirty="0" smtClean="0"/>
              <a:t>données finalisées en avril </a:t>
            </a:r>
            <a:r>
              <a:rPr lang="fr-FR" dirty="0" smtClean="0"/>
              <a:t>2024</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L’OCS Grand Est </a:t>
            </a:r>
            <a:r>
              <a:rPr lang="fr-FR" dirty="0" smtClean="0"/>
              <a:t>permet de caractériser les espaces artificialisés et non </a:t>
            </a:r>
            <a:r>
              <a:rPr lang="fr-FR" dirty="0" smtClean="0"/>
              <a:t>artificialisés </a:t>
            </a:r>
            <a:r>
              <a:rPr lang="fr-FR" dirty="0" smtClean="0"/>
              <a:t>au regard de la nomenclature </a:t>
            </a:r>
            <a:r>
              <a:rPr lang="fr-FR" dirty="0" smtClean="0"/>
              <a:t>LCR pour 2009, 2019 et 2021</a:t>
            </a: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L’OCS Grand Est </a:t>
            </a:r>
            <a:r>
              <a:rPr lang="fr-FR" dirty="0" smtClean="0"/>
              <a:t>permet de caractériser les 10 classes de la nomenclature </a:t>
            </a:r>
            <a:r>
              <a:rPr lang="fr-FR" dirty="0"/>
              <a:t>LCR pour 2009, 2019 et 2021</a:t>
            </a:r>
          </a:p>
          <a:p>
            <a:pPr marL="285750" indent="-285750">
              <a:buFont typeface="Arial" panose="020B0604020202020204" pitchFamily="34" charset="0"/>
              <a:buChar char="•"/>
            </a:pPr>
            <a:endParaRPr lang="fr-FR" dirty="0" smtClean="0"/>
          </a:p>
          <a:p>
            <a:endParaRPr lang="fr-FR" dirty="0"/>
          </a:p>
        </p:txBody>
      </p:sp>
    </p:spTree>
    <p:extLst>
      <p:ext uri="{BB962C8B-B14F-4D97-AF65-F5344CB8AC3E}">
        <p14:creationId xmlns:p14="http://schemas.microsoft.com/office/powerpoint/2010/main" val="147225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normAutofit/>
          </a:bodyPr>
          <a:lstStyle/>
          <a:p>
            <a:r>
              <a:rPr lang="fr-FR" dirty="0"/>
              <a:t>Que choisir: OCS Grand Est ou OCSGE de l’IGN</a:t>
            </a:r>
            <a:endParaRPr lang="fr-FR" dirty="0"/>
          </a:p>
        </p:txBody>
      </p:sp>
      <p:sp>
        <p:nvSpPr>
          <p:cNvPr id="7" name="Flèche courbée vers la droite 6"/>
          <p:cNvSpPr/>
          <p:nvPr>
            <p:custDataLst>
              <p:tags r:id="rId2"/>
            </p:custDataLst>
          </p:nvPr>
        </p:nvSpPr>
        <p:spPr>
          <a:xfrm rot="16200000">
            <a:off x="4661645" y="5126720"/>
            <a:ext cx="699248" cy="16394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p:cNvPicPr>
            <a:picLocks noChangeAspect="1"/>
          </p:cNvPicPr>
          <p:nvPr>
            <p:custDataLst>
              <p:tags r:id="rId3"/>
            </p:custDataLst>
          </p:nvPr>
        </p:nvPicPr>
        <p:blipFill>
          <a:blip r:embed="rId8"/>
          <a:stretch>
            <a:fillRect/>
          </a:stretch>
        </p:blipFill>
        <p:spPr>
          <a:xfrm>
            <a:off x="5308318" y="1325563"/>
            <a:ext cx="6982726" cy="4225843"/>
          </a:xfrm>
          <a:prstGeom prst="rect">
            <a:avLst/>
          </a:prstGeom>
        </p:spPr>
      </p:pic>
      <p:sp>
        <p:nvSpPr>
          <p:cNvPr id="4" name="Rectangle 3"/>
          <p:cNvSpPr/>
          <p:nvPr>
            <p:custDataLst>
              <p:tags r:id="rId4"/>
            </p:custDataLst>
          </p:nvPr>
        </p:nvSpPr>
        <p:spPr>
          <a:xfrm>
            <a:off x="176472" y="6535361"/>
            <a:ext cx="12191999" cy="261610"/>
          </a:xfrm>
          <a:prstGeom prst="rect">
            <a:avLst/>
          </a:prstGeom>
        </p:spPr>
        <p:txBody>
          <a:bodyPr wrap="square">
            <a:spAutoFit/>
          </a:bodyPr>
          <a:lstStyle/>
          <a:p>
            <a:r>
              <a:rPr lang="fr-FR" sz="1100" dirty="0"/>
              <a:t>https://artificialisation.developpement-durable.gouv.fr/sites/artificialisation/files/fichiers/2022/05/2022_05_03_Tableau-OCSGE-CouvUsage-ARTIFICIALISATION%5B1%5D.pdf</a:t>
            </a:r>
          </a:p>
        </p:txBody>
      </p:sp>
      <p:sp>
        <p:nvSpPr>
          <p:cNvPr id="10" name="ZoneTexte 9"/>
          <p:cNvSpPr txBox="1"/>
          <p:nvPr>
            <p:custDataLst>
              <p:tags r:id="rId5"/>
            </p:custDataLst>
          </p:nvPr>
        </p:nvSpPr>
        <p:spPr>
          <a:xfrm>
            <a:off x="218316" y="1534569"/>
            <a:ext cx="4949633" cy="3416320"/>
          </a:xfrm>
          <a:prstGeom prst="rect">
            <a:avLst/>
          </a:prstGeom>
          <a:noFill/>
        </p:spPr>
        <p:txBody>
          <a:bodyPr wrap="square" rtlCol="0">
            <a:spAutoFit/>
          </a:bodyPr>
          <a:lstStyle/>
          <a:p>
            <a:pPr marL="285750" indent="-285750">
              <a:buFont typeface="Arial" panose="020B0604020202020204" pitchFamily="34" charset="0"/>
              <a:buChar char="•"/>
            </a:pPr>
            <a:r>
              <a:rPr lang="fr-FR" dirty="0" smtClean="0"/>
              <a:t>L’OCS IGN  </a:t>
            </a:r>
            <a:r>
              <a:rPr lang="fr-FR" b="1" dirty="0" smtClean="0"/>
              <a:t>ne couvre pas </a:t>
            </a:r>
            <a:r>
              <a:rPr lang="fr-FR" dirty="0" smtClean="0"/>
              <a:t>l’ensemble du territoire du Grand Est. Seul le département du Bas –Rhin est couvert la version 1,1</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L’OCS IGN permet de caractériser les espaces artificialisés et non artificialisées au regard de la nomenclature LCR</a:t>
            </a:r>
          </a:p>
          <a:p>
            <a:pPr marL="285750" indent="-285750">
              <a:buFont typeface="Arial" panose="020B0604020202020204" pitchFamily="34" charset="0"/>
              <a:buChar char="•"/>
            </a:pPr>
            <a:r>
              <a:rPr lang="fr-FR" dirty="0"/>
              <a:t>L’OCS Grand Est </a:t>
            </a:r>
            <a:r>
              <a:rPr lang="fr-FR" b="1" dirty="0" smtClean="0"/>
              <a:t>ne permet pas </a:t>
            </a:r>
            <a:r>
              <a:rPr lang="fr-FR" dirty="0"/>
              <a:t>de caractériser les 10 classes de la nomenclature LCR</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endParaRPr lang="fr-FR" dirty="0"/>
          </a:p>
        </p:txBody>
      </p:sp>
      <p:pic>
        <p:nvPicPr>
          <p:cNvPr id="9" name="Image 8"/>
          <p:cNvPicPr>
            <a:picLocks noChangeAspect="1"/>
          </p:cNvPicPr>
          <p:nvPr>
            <p:custDataLst>
              <p:tags r:id="rId6"/>
            </p:custDataLst>
          </p:nvPr>
        </p:nvPicPr>
        <p:blipFill rotWithShape="1">
          <a:blip r:embed="rId9"/>
          <a:srcRect t="14430" b="27490"/>
          <a:stretch/>
        </p:blipFill>
        <p:spPr>
          <a:xfrm>
            <a:off x="176472" y="4204563"/>
            <a:ext cx="4793389" cy="1707776"/>
          </a:xfrm>
          <a:prstGeom prst="rect">
            <a:avLst/>
          </a:prstGeom>
        </p:spPr>
      </p:pic>
    </p:spTree>
    <p:extLst>
      <p:ext uri="{BB962C8B-B14F-4D97-AF65-F5344CB8AC3E}">
        <p14:creationId xmlns:p14="http://schemas.microsoft.com/office/powerpoint/2010/main" val="33238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custDataLst>
              <p:tags r:id="rId1"/>
            </p:custDataLst>
          </p:nvPr>
        </p:nvPicPr>
        <p:blipFill>
          <a:blip r:embed="rId9"/>
          <a:stretch>
            <a:fillRect/>
          </a:stretch>
        </p:blipFill>
        <p:spPr>
          <a:xfrm>
            <a:off x="5458341" y="4582424"/>
            <a:ext cx="5986030" cy="2190887"/>
          </a:xfrm>
          <a:prstGeom prst="rect">
            <a:avLst/>
          </a:prstGeom>
          <a:ln w="19050">
            <a:solidFill>
              <a:schemeClr val="tx1"/>
            </a:solidFill>
          </a:ln>
        </p:spPr>
      </p:pic>
      <p:sp>
        <p:nvSpPr>
          <p:cNvPr id="2" name="Titre 1"/>
          <p:cNvSpPr>
            <a:spLocks noGrp="1"/>
          </p:cNvSpPr>
          <p:nvPr>
            <p:ph type="title"/>
            <p:custDataLst>
              <p:tags r:id="rId2"/>
            </p:custDataLst>
          </p:nvPr>
        </p:nvSpPr>
        <p:spPr>
          <a:xfrm>
            <a:off x="0" y="1"/>
            <a:ext cx="12192000" cy="961534"/>
          </a:xfrm>
        </p:spPr>
        <p:txBody>
          <a:bodyPr>
            <a:normAutofit/>
          </a:bodyPr>
          <a:lstStyle/>
          <a:p>
            <a:r>
              <a:rPr lang="fr-FR" sz="4000" dirty="0" smtClean="0"/>
              <a:t>Estimer l’artificialisation entre l’OCS IGN et l’OCS Grand Est</a:t>
            </a:r>
            <a:endParaRPr lang="fr-FR" sz="4000" dirty="0"/>
          </a:p>
        </p:txBody>
      </p:sp>
      <p:sp>
        <p:nvSpPr>
          <p:cNvPr id="9" name="ZoneTexte 8"/>
          <p:cNvSpPr txBox="1"/>
          <p:nvPr>
            <p:custDataLst>
              <p:tags r:id="rId3"/>
            </p:custDataLst>
          </p:nvPr>
        </p:nvSpPr>
        <p:spPr>
          <a:xfrm>
            <a:off x="3657693" y="1187777"/>
            <a:ext cx="8296442" cy="646331"/>
          </a:xfrm>
          <a:prstGeom prst="rect">
            <a:avLst/>
          </a:prstGeom>
          <a:noFill/>
        </p:spPr>
        <p:txBody>
          <a:bodyPr wrap="square" rtlCol="0">
            <a:spAutoFit/>
          </a:bodyPr>
          <a:lstStyle/>
          <a:p>
            <a:r>
              <a:rPr lang="fr-FR" dirty="0" smtClean="0"/>
              <a:t>Une valeur négative </a:t>
            </a:r>
            <a:r>
              <a:rPr lang="fr-FR" dirty="0" smtClean="0"/>
              <a:t>induit une estimation de la </a:t>
            </a:r>
            <a:r>
              <a:rPr lang="fr-FR" dirty="0" smtClean="0"/>
              <a:t>surface artificialisée plus  importante </a:t>
            </a:r>
            <a:r>
              <a:rPr lang="fr-FR" dirty="0" smtClean="0"/>
              <a:t>de</a:t>
            </a:r>
            <a:r>
              <a:rPr lang="fr-FR" dirty="0" smtClean="0"/>
              <a:t> </a:t>
            </a:r>
            <a:r>
              <a:rPr lang="fr-FR" dirty="0" smtClean="0"/>
              <a:t>l’OCS Grand Est </a:t>
            </a:r>
            <a:r>
              <a:rPr lang="fr-FR" dirty="0" smtClean="0"/>
              <a:t>au regard de  l’OCSGE </a:t>
            </a:r>
            <a:r>
              <a:rPr lang="fr-FR" dirty="0" smtClean="0"/>
              <a:t>de l’IGN</a:t>
            </a:r>
            <a:endParaRPr lang="fr-FR" dirty="0"/>
          </a:p>
        </p:txBody>
      </p:sp>
      <p:sp>
        <p:nvSpPr>
          <p:cNvPr id="12" name="Rectangle 11"/>
          <p:cNvSpPr/>
          <p:nvPr>
            <p:custDataLst>
              <p:tags r:id="rId4"/>
            </p:custDataLst>
          </p:nvPr>
        </p:nvSpPr>
        <p:spPr>
          <a:xfrm>
            <a:off x="2390503" y="3200400"/>
            <a:ext cx="470263" cy="261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custDataLst>
              <p:tags r:id="rId5"/>
            </p:custDataLst>
          </p:nvPr>
        </p:nvSpPr>
        <p:spPr>
          <a:xfrm>
            <a:off x="8168552" y="6511340"/>
            <a:ext cx="3398549" cy="261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237786" y="1187777"/>
            <a:ext cx="3166397" cy="5367554"/>
          </a:xfrm>
          <a:prstGeom prst="rect">
            <a:avLst/>
          </a:prstGeom>
        </p:spPr>
      </p:pic>
      <p:pic>
        <p:nvPicPr>
          <p:cNvPr id="10" name="Image 9"/>
          <p:cNvPicPr>
            <a:picLocks noChangeAspect="1"/>
          </p:cNvPicPr>
          <p:nvPr>
            <p:custDataLst>
              <p:tags r:id="rId7"/>
            </p:custDataLst>
          </p:nvPr>
        </p:nvPicPr>
        <p:blipFill rotWithShape="1">
          <a:blip r:embed="rId10" cstate="print">
            <a:extLst>
              <a:ext uri="{28A0092B-C50C-407E-A947-70E740481C1C}">
                <a14:useLocalDpi xmlns:a14="http://schemas.microsoft.com/office/drawing/2010/main" val="0"/>
              </a:ext>
            </a:extLst>
          </a:blip>
          <a:srcRect b="73080"/>
          <a:stretch/>
        </p:blipFill>
        <p:spPr>
          <a:xfrm>
            <a:off x="3657693" y="1947229"/>
            <a:ext cx="5526745" cy="2522074"/>
          </a:xfrm>
          <a:prstGeom prst="rect">
            <a:avLst/>
          </a:prstGeom>
        </p:spPr>
      </p:pic>
    </p:spTree>
    <p:extLst>
      <p:ext uri="{BB962C8B-B14F-4D97-AF65-F5344CB8AC3E}">
        <p14:creationId xmlns:p14="http://schemas.microsoft.com/office/powerpoint/2010/main" val="151052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7"/>
          <a:srcRect l="1067" r="33867"/>
          <a:stretch/>
        </p:blipFill>
        <p:spPr>
          <a:xfrm>
            <a:off x="260044" y="1658995"/>
            <a:ext cx="6374675" cy="3119261"/>
          </a:xfrm>
          <a:prstGeom prst="rect">
            <a:avLst/>
          </a:prstGeom>
          <a:ln>
            <a:solidFill>
              <a:srgbClr val="000000"/>
            </a:solidFill>
          </a:ln>
        </p:spPr>
      </p:pic>
      <p:sp>
        <p:nvSpPr>
          <p:cNvPr id="4" name="ZoneTexte 3"/>
          <p:cNvSpPr txBox="1"/>
          <p:nvPr>
            <p:custDataLst>
              <p:tags r:id="rId2"/>
            </p:custDataLst>
          </p:nvPr>
        </p:nvSpPr>
        <p:spPr>
          <a:xfrm>
            <a:off x="184629" y="961535"/>
            <a:ext cx="10215155" cy="369332"/>
          </a:xfrm>
          <a:prstGeom prst="rect">
            <a:avLst/>
          </a:prstGeom>
          <a:noFill/>
        </p:spPr>
        <p:txBody>
          <a:bodyPr wrap="square" rtlCol="0">
            <a:spAutoFit/>
          </a:bodyPr>
          <a:lstStyle/>
          <a:p>
            <a:r>
              <a:rPr lang="fr-FR" dirty="0" smtClean="0"/>
              <a:t>Occupation du sol de la commune  Barr vu par la nomenclature de CS de l’IGN</a:t>
            </a:r>
            <a:endParaRPr lang="fr-FR" dirty="0"/>
          </a:p>
        </p:txBody>
      </p:sp>
      <p:sp>
        <p:nvSpPr>
          <p:cNvPr id="6" name="Titre 1"/>
          <p:cNvSpPr txBox="1">
            <a:spLocks/>
          </p:cNvSpPr>
          <p:nvPr>
            <p:custDataLst>
              <p:tags r:id="rId3"/>
            </p:custDataLst>
          </p:nvPr>
        </p:nvSpPr>
        <p:spPr>
          <a:xfrm>
            <a:off x="0" y="1"/>
            <a:ext cx="12192000" cy="9615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DA5"/>
                </a:solidFill>
                <a:latin typeface="Mukta" panose="020B0000000000000000" pitchFamily="34" charset="0"/>
                <a:ea typeface="+mj-ea"/>
                <a:cs typeface="Mukta" panose="020B0000000000000000" pitchFamily="34" charset="0"/>
              </a:defRPr>
            </a:lvl1pPr>
          </a:lstStyle>
          <a:p>
            <a:r>
              <a:rPr lang="fr-FR" sz="4000" dirty="0" smtClean="0"/>
              <a:t>Estimer l’artificialisation entre l’OCS IGN et l’OCS Grand Est</a:t>
            </a:r>
            <a:endParaRPr lang="fr-FR" sz="4000" dirty="0"/>
          </a:p>
        </p:txBody>
      </p:sp>
      <p:sp>
        <p:nvSpPr>
          <p:cNvPr id="7" name="Rectangle 6"/>
          <p:cNvSpPr/>
          <p:nvPr>
            <p:custDataLst>
              <p:tags r:id="rId4"/>
            </p:custDataLst>
          </p:nvPr>
        </p:nvSpPr>
        <p:spPr>
          <a:xfrm>
            <a:off x="6844145" y="1812744"/>
            <a:ext cx="5107710" cy="923330"/>
          </a:xfrm>
          <a:prstGeom prst="rect">
            <a:avLst/>
          </a:prstGeom>
        </p:spPr>
        <p:txBody>
          <a:bodyPr wrap="square">
            <a:spAutoFit/>
          </a:bodyPr>
          <a:lstStyle/>
          <a:p>
            <a:r>
              <a:rPr lang="fr-FR" b="1" dirty="0"/>
              <a:t>Une appréciation différenciée des couverts selon les méthodes de production et l’unité minimale de cartographie</a:t>
            </a:r>
          </a:p>
        </p:txBody>
      </p:sp>
      <p:pic>
        <p:nvPicPr>
          <p:cNvPr id="8" name="Image 7"/>
          <p:cNvPicPr>
            <a:picLocks noChangeAspect="1"/>
          </p:cNvPicPr>
          <p:nvPr>
            <p:custDataLst>
              <p:tags r:id="rId5"/>
            </p:custDataLst>
          </p:nvPr>
        </p:nvPicPr>
        <p:blipFill>
          <a:blip r:embed="rId8"/>
          <a:stretch>
            <a:fillRect/>
          </a:stretch>
        </p:blipFill>
        <p:spPr>
          <a:xfrm>
            <a:off x="4186380" y="4895590"/>
            <a:ext cx="7879575" cy="1819991"/>
          </a:xfrm>
          <a:prstGeom prst="rect">
            <a:avLst/>
          </a:prstGeom>
        </p:spPr>
      </p:pic>
    </p:spTree>
    <p:extLst>
      <p:ext uri="{BB962C8B-B14F-4D97-AF65-F5344CB8AC3E}">
        <p14:creationId xmlns:p14="http://schemas.microsoft.com/office/powerpoint/2010/main" val="135941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235132" y="1436914"/>
            <a:ext cx="11645792" cy="1477328"/>
          </a:xfrm>
          <a:prstGeom prst="rect">
            <a:avLst/>
          </a:prstGeom>
          <a:noFill/>
        </p:spPr>
        <p:txBody>
          <a:bodyPr wrap="square" rtlCol="0">
            <a:spAutoFit/>
          </a:bodyPr>
          <a:lstStyle/>
          <a:p>
            <a:r>
              <a:rPr lang="fr-FR" dirty="0" smtClean="0"/>
              <a:t>Une appréciation différenciée des </a:t>
            </a:r>
            <a:r>
              <a:rPr lang="fr-FR" dirty="0" smtClean="0"/>
              <a:t>couverts selon </a:t>
            </a:r>
            <a:r>
              <a:rPr lang="fr-FR" dirty="0" smtClean="0"/>
              <a:t>les méthodes de production et l’unité minimale de cartographie</a:t>
            </a:r>
          </a:p>
          <a:p>
            <a:r>
              <a:rPr lang="fr-FR" dirty="0"/>
              <a:t>	</a:t>
            </a:r>
            <a:r>
              <a:rPr lang="fr-FR" dirty="0" smtClean="0"/>
              <a:t>Définition des zones bâtis (CS 1111, CS1112) </a:t>
            </a:r>
          </a:p>
          <a:p>
            <a:r>
              <a:rPr lang="fr-FR" dirty="0"/>
              <a:t>	</a:t>
            </a:r>
            <a:r>
              <a:rPr lang="fr-FR" dirty="0" smtClean="0"/>
              <a:t>Définition des forestières (CS 211, CS 2111, CS 2112, CS 2113)</a:t>
            </a:r>
          </a:p>
          <a:p>
            <a:r>
              <a:rPr lang="fr-FR" dirty="0"/>
              <a:t>	</a:t>
            </a:r>
            <a:r>
              <a:rPr lang="fr-FR" dirty="0" smtClean="0"/>
              <a:t>Appréciation de la perméabilités des sols </a:t>
            </a:r>
          </a:p>
          <a:p>
            <a:r>
              <a:rPr lang="fr-FR" dirty="0" smtClean="0"/>
              <a:t>Une traduction </a:t>
            </a:r>
            <a:r>
              <a:rPr lang="fr-FR" dirty="0" smtClean="0"/>
              <a:t>différenciée </a:t>
            </a:r>
            <a:r>
              <a:rPr lang="fr-FR" dirty="0" smtClean="0"/>
              <a:t>des CS au regard des classes de la nomenclature LCR</a:t>
            </a:r>
            <a:endParaRPr lang="fr-FR" dirty="0"/>
          </a:p>
        </p:txBody>
      </p:sp>
      <p:pic>
        <p:nvPicPr>
          <p:cNvPr id="5" name="Image 4"/>
          <p:cNvPicPr>
            <a:picLocks noChangeAspect="1"/>
          </p:cNvPicPr>
          <p:nvPr>
            <p:custDataLst>
              <p:tags r:id="rId2"/>
            </p:custDataLst>
          </p:nvPr>
        </p:nvPicPr>
        <p:blipFill rotWithShape="1">
          <a:blip r:embed="rId5"/>
          <a:srcRect b="43853"/>
          <a:stretch/>
        </p:blipFill>
        <p:spPr>
          <a:xfrm>
            <a:off x="2784349" y="3302591"/>
            <a:ext cx="9096575" cy="2978332"/>
          </a:xfrm>
          <a:prstGeom prst="rect">
            <a:avLst/>
          </a:prstGeom>
        </p:spPr>
      </p:pic>
      <p:sp>
        <p:nvSpPr>
          <p:cNvPr id="6" name="Titre 1"/>
          <p:cNvSpPr txBox="1">
            <a:spLocks/>
          </p:cNvSpPr>
          <p:nvPr>
            <p:custDataLst>
              <p:tags r:id="rId3"/>
            </p:custDataLst>
          </p:nvPr>
        </p:nvSpPr>
        <p:spPr>
          <a:xfrm>
            <a:off x="0" y="1"/>
            <a:ext cx="12192000" cy="9615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DA5"/>
                </a:solidFill>
                <a:latin typeface="Mukta" panose="020B0000000000000000" pitchFamily="34" charset="0"/>
                <a:ea typeface="+mj-ea"/>
                <a:cs typeface="Mukta" panose="020B0000000000000000" pitchFamily="34" charset="0"/>
              </a:defRPr>
            </a:lvl1pPr>
          </a:lstStyle>
          <a:p>
            <a:r>
              <a:rPr lang="fr-FR" sz="4000" dirty="0" smtClean="0"/>
              <a:t>Estimer l’artificialisation entre l’OCS IGN et l’OCS Grand Est</a:t>
            </a:r>
            <a:endParaRPr lang="fr-FR" sz="4000" dirty="0"/>
          </a:p>
        </p:txBody>
      </p:sp>
    </p:spTree>
    <p:extLst>
      <p:ext uri="{BB962C8B-B14F-4D97-AF65-F5344CB8AC3E}">
        <p14:creationId xmlns:p14="http://schemas.microsoft.com/office/powerpoint/2010/main" val="109636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normAutofit/>
          </a:bodyPr>
          <a:lstStyle/>
          <a:p>
            <a:r>
              <a:rPr lang="fr-FR" dirty="0"/>
              <a:t>Le solde entre les surfaces artificialisées et les surfaces </a:t>
            </a:r>
            <a:r>
              <a:rPr lang="fr-FR" dirty="0" err="1" smtClean="0"/>
              <a:t>désartificialisées</a:t>
            </a:r>
            <a:endParaRPr lang="fr-FR" dirty="0"/>
          </a:p>
        </p:txBody>
      </p:sp>
      <p:sp>
        <p:nvSpPr>
          <p:cNvPr id="3" name="ZoneTexte 2"/>
          <p:cNvSpPr txBox="1"/>
          <p:nvPr>
            <p:custDataLst>
              <p:tags r:id="rId2"/>
            </p:custDataLst>
          </p:nvPr>
        </p:nvSpPr>
        <p:spPr>
          <a:xfrm>
            <a:off x="408996" y="1325563"/>
            <a:ext cx="8069986" cy="2523768"/>
          </a:xfrm>
          <a:prstGeom prst="rect">
            <a:avLst/>
          </a:prstGeom>
          <a:noFill/>
        </p:spPr>
        <p:txBody>
          <a:bodyPr wrap="square" rtlCol="0">
            <a:spAutoFit/>
          </a:bodyPr>
          <a:lstStyle/>
          <a:p>
            <a:r>
              <a:rPr lang="fr-FR" sz="2000" dirty="0" smtClean="0"/>
              <a:t>L’occupation du sol est une interprétation du paysage à un instant t. Cette interprétation est variable selon les méthodes employées</a:t>
            </a:r>
          </a:p>
          <a:p>
            <a:r>
              <a:rPr lang="fr-FR" sz="2000" dirty="0" smtClean="0"/>
              <a:t>(Nomenclature initiale et UMC)</a:t>
            </a:r>
          </a:p>
          <a:p>
            <a:endParaRPr lang="fr-FR" sz="2000" dirty="0"/>
          </a:p>
          <a:p>
            <a:r>
              <a:rPr lang="fr-FR" sz="2000" dirty="0" smtClean="0"/>
              <a:t>L’occupation du sol est un outil de mesure de la mise en œuvre du ZAN</a:t>
            </a:r>
          </a:p>
          <a:p>
            <a:r>
              <a:rPr lang="fr-FR" sz="2000" dirty="0" smtClean="0"/>
              <a:t>Cette mesure varie en fonction des données d’entrées et de leur caractéristique</a:t>
            </a:r>
          </a:p>
          <a:p>
            <a:endParaRPr lang="fr-FR" dirty="0"/>
          </a:p>
        </p:txBody>
      </p:sp>
      <p:pic>
        <p:nvPicPr>
          <p:cNvPr id="5" name="Image 4"/>
          <p:cNvPicPr>
            <a:picLocks noChangeAspect="1"/>
          </p:cNvPicPr>
          <p:nvPr>
            <p:custDataLst>
              <p:tags r:id="rId3"/>
            </p:custDataLst>
          </p:nvPr>
        </p:nvPicPr>
        <p:blipFill>
          <a:blip r:embed="rId5"/>
          <a:stretch>
            <a:fillRect/>
          </a:stretch>
        </p:blipFill>
        <p:spPr>
          <a:xfrm>
            <a:off x="3057524" y="3457718"/>
            <a:ext cx="8028351" cy="2730646"/>
          </a:xfrm>
          <a:prstGeom prst="rect">
            <a:avLst/>
          </a:prstGeom>
          <a:ln w="28575">
            <a:solidFill>
              <a:schemeClr val="tx1"/>
            </a:solidFill>
          </a:ln>
        </p:spPr>
      </p:pic>
    </p:spTree>
    <p:extLst>
      <p:ext uri="{BB962C8B-B14F-4D97-AF65-F5344CB8AC3E}">
        <p14:creationId xmlns:p14="http://schemas.microsoft.com/office/powerpoint/2010/main" val="198315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normAutofit/>
          </a:bodyPr>
          <a:lstStyle/>
          <a:p>
            <a:r>
              <a:rPr lang="fr-FR" dirty="0"/>
              <a:t>Le solde entre les surfaces artificialisées et les surfaces </a:t>
            </a:r>
            <a:r>
              <a:rPr lang="fr-FR" dirty="0" err="1" smtClean="0"/>
              <a:t>désartificialisées</a:t>
            </a:r>
            <a:endParaRPr lang="fr-FR" dirty="0"/>
          </a:p>
        </p:txBody>
      </p:sp>
      <p:pic>
        <p:nvPicPr>
          <p:cNvPr id="4" name="Image 3"/>
          <p:cNvPicPr>
            <a:picLocks noChangeAspect="1"/>
          </p:cNvPicPr>
          <p:nvPr>
            <p:custDataLst>
              <p:tags r:id="rId2"/>
            </p:custDataLst>
          </p:nvPr>
        </p:nvPicPr>
        <p:blipFill>
          <a:blip r:embed="rId6"/>
          <a:stretch>
            <a:fillRect/>
          </a:stretch>
        </p:blipFill>
        <p:spPr>
          <a:xfrm>
            <a:off x="384608" y="3082636"/>
            <a:ext cx="10887075" cy="2743200"/>
          </a:xfrm>
          <a:prstGeom prst="rect">
            <a:avLst/>
          </a:prstGeom>
        </p:spPr>
      </p:pic>
      <p:sp>
        <p:nvSpPr>
          <p:cNvPr id="6" name="ZoneTexte 5"/>
          <p:cNvSpPr txBox="1"/>
          <p:nvPr>
            <p:custDataLst>
              <p:tags r:id="rId3"/>
            </p:custDataLst>
          </p:nvPr>
        </p:nvSpPr>
        <p:spPr>
          <a:xfrm>
            <a:off x="766618" y="1791855"/>
            <a:ext cx="10123054" cy="1477328"/>
          </a:xfrm>
          <a:prstGeom prst="rect">
            <a:avLst/>
          </a:prstGeom>
          <a:noFill/>
        </p:spPr>
        <p:txBody>
          <a:bodyPr wrap="square" rtlCol="0">
            <a:spAutoFit/>
          </a:bodyPr>
          <a:lstStyle/>
          <a:p>
            <a:r>
              <a:rPr lang="fr-FR" dirty="0" smtClean="0"/>
              <a:t>Ou trouver cette infos facilement ? </a:t>
            </a:r>
          </a:p>
          <a:p>
            <a:pPr marL="285750" indent="-285750">
              <a:buFont typeface="Arial" panose="020B0604020202020204" pitchFamily="34" charset="0"/>
              <a:buChar char="•"/>
            </a:pPr>
            <a:r>
              <a:rPr lang="fr-FR" dirty="0" smtClean="0"/>
              <a:t>Sur les portraits des territoires en cours de développement</a:t>
            </a:r>
          </a:p>
          <a:p>
            <a:pPr marL="285750" indent="-285750">
              <a:buFont typeface="Arial" panose="020B0604020202020204" pitchFamily="34" charset="0"/>
              <a:buChar char="•"/>
            </a:pPr>
            <a:r>
              <a:rPr lang="fr-FR" dirty="0"/>
              <a:t>Sur le site de valorisation en cours de développement </a:t>
            </a:r>
          </a:p>
          <a:p>
            <a:endParaRPr lang="fr-FR" dirty="0" smtClean="0"/>
          </a:p>
          <a:p>
            <a:r>
              <a:rPr lang="fr-FR" dirty="0" smtClean="0"/>
              <a:t> </a:t>
            </a:r>
          </a:p>
        </p:txBody>
      </p:sp>
      <p:sp>
        <p:nvSpPr>
          <p:cNvPr id="7" name="ZoneTexte 6"/>
          <p:cNvSpPr txBox="1"/>
          <p:nvPr>
            <p:custDataLst>
              <p:tags r:id="rId4"/>
            </p:custDataLst>
          </p:nvPr>
        </p:nvSpPr>
        <p:spPr>
          <a:xfrm>
            <a:off x="384608" y="5975928"/>
            <a:ext cx="3805382" cy="369332"/>
          </a:xfrm>
          <a:prstGeom prst="rect">
            <a:avLst/>
          </a:prstGeom>
          <a:noFill/>
        </p:spPr>
        <p:txBody>
          <a:bodyPr wrap="square" rtlCol="0">
            <a:spAutoFit/>
          </a:bodyPr>
          <a:lstStyle/>
          <a:p>
            <a:r>
              <a:rPr lang="fr-FR" dirty="0" smtClean="0"/>
              <a:t>Données indicatives non validées</a:t>
            </a:r>
            <a:endParaRPr lang="fr-FR" dirty="0"/>
          </a:p>
        </p:txBody>
      </p:sp>
    </p:spTree>
    <p:extLst>
      <p:ext uri="{BB962C8B-B14F-4D97-AF65-F5344CB8AC3E}">
        <p14:creationId xmlns:p14="http://schemas.microsoft.com/office/powerpoint/2010/main" val="126354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custDataLst>
              <p:tags r:id="rId1"/>
            </p:custDataLst>
          </p:nvPr>
        </p:nvSpPr>
        <p:spPr/>
        <p:txBody>
          <a:bodyPr/>
          <a:lstStyle/>
          <a:p>
            <a:r>
              <a:rPr lang="fr-FR" dirty="0"/>
              <a:t>Groupe de travail </a:t>
            </a:r>
            <a:r>
              <a:rPr lang="fr-FR" dirty="0" smtClean="0"/>
              <a:t/>
            </a:r>
            <a:br>
              <a:rPr lang="fr-FR" dirty="0" smtClean="0"/>
            </a:br>
            <a:r>
              <a:rPr lang="fr-FR" dirty="0" smtClean="0"/>
              <a:t>OCS Grand Est</a:t>
            </a:r>
            <a:endParaRPr lang="fr-FR" dirty="0"/>
          </a:p>
        </p:txBody>
      </p:sp>
      <p:sp>
        <p:nvSpPr>
          <p:cNvPr id="5" name="Sous-titre 4"/>
          <p:cNvSpPr>
            <a:spLocks noGrp="1"/>
          </p:cNvSpPr>
          <p:nvPr>
            <p:ph type="subTitle" idx="1"/>
            <p:custDataLst>
              <p:tags r:id="rId2"/>
            </p:custDataLst>
          </p:nvPr>
        </p:nvSpPr>
        <p:spPr/>
        <p:txBody>
          <a:bodyPr vert="horz" lIns="91440" tIns="45720" rIns="91440" bIns="45720" rtlCol="0" anchor="t">
            <a:normAutofit/>
          </a:bodyPr>
          <a:lstStyle/>
          <a:p>
            <a:r>
              <a:rPr lang="fr-FR" dirty="0" smtClean="0">
                <a:latin typeface="Mukta"/>
              </a:rPr>
              <a:t>Table de correspondance de la LCR et indicateurs </a:t>
            </a:r>
            <a:r>
              <a:rPr lang="fr-FR" dirty="0" smtClean="0">
                <a:latin typeface="Mukta"/>
              </a:rPr>
              <a:t>– 22 mars </a:t>
            </a:r>
            <a:r>
              <a:rPr lang="fr-FR" dirty="0">
                <a:latin typeface="Mukta"/>
              </a:rPr>
              <a:t>2024</a:t>
            </a:r>
          </a:p>
        </p:txBody>
      </p:sp>
      <p:sp>
        <p:nvSpPr>
          <p:cNvPr id="6" name="Rectangle 5"/>
          <p:cNvSpPr/>
          <p:nvPr>
            <p:custDataLst>
              <p:tags r:id="rId3"/>
            </p:custDataLst>
          </p:nvPr>
        </p:nvSpPr>
        <p:spPr>
          <a:xfrm>
            <a:off x="5974813" y="3244334"/>
            <a:ext cx="242374" cy="369332"/>
          </a:xfrm>
          <a:prstGeom prst="rect">
            <a:avLst/>
          </a:prstGeom>
        </p:spPr>
        <p:txBody>
          <a:bodyPr wrap="none">
            <a:spAutoFit/>
          </a:bodyPr>
          <a:lstStyle/>
          <a:p>
            <a:r>
              <a:rPr lang="fr-FR">
                <a:solidFill>
                  <a:srgbClr val="000000"/>
                </a:solidFill>
                <a:latin typeface="Times New Roman" panose="02020603050405020304" pitchFamily="18" charset="0"/>
              </a:rPr>
              <a:t> </a:t>
            </a:r>
            <a:endParaRPr lang="fr-FR"/>
          </a:p>
        </p:txBody>
      </p:sp>
      <p:sp>
        <p:nvSpPr>
          <p:cNvPr id="7" name="Rectangle 6"/>
          <p:cNvSpPr/>
          <p:nvPr>
            <p:custDataLst>
              <p:tags r:id="rId4"/>
            </p:custDataLst>
          </p:nvPr>
        </p:nvSpPr>
        <p:spPr>
          <a:xfrm>
            <a:off x="5974813" y="3244334"/>
            <a:ext cx="242374" cy="369332"/>
          </a:xfrm>
          <a:prstGeom prst="rect">
            <a:avLst/>
          </a:prstGeom>
        </p:spPr>
        <p:txBody>
          <a:bodyPr wrap="none">
            <a:spAutoFit/>
          </a:bodyPr>
          <a:lstStyle/>
          <a:p>
            <a:r>
              <a:rPr lang="fr-FR">
                <a:solidFill>
                  <a:srgbClr val="000000"/>
                </a:solidFill>
                <a:latin typeface="Times New Roman" panose="02020603050405020304" pitchFamily="18" charset="0"/>
              </a:rPr>
              <a:t> </a:t>
            </a:r>
            <a:endParaRPr lang="fr-FR"/>
          </a:p>
        </p:txBody>
      </p:sp>
      <p:sp>
        <p:nvSpPr>
          <p:cNvPr id="8" name="Rectangle 7"/>
          <p:cNvSpPr/>
          <p:nvPr>
            <p:custDataLst>
              <p:tags r:id="rId5"/>
            </p:custDataLst>
          </p:nvPr>
        </p:nvSpPr>
        <p:spPr>
          <a:xfrm>
            <a:off x="5974812" y="3244333"/>
            <a:ext cx="2720613" cy="369332"/>
          </a:xfrm>
          <a:prstGeom prst="rect">
            <a:avLst/>
          </a:prstGeom>
        </p:spPr>
        <p:txBody>
          <a:bodyPr wrap="square">
            <a:spAutoFit/>
          </a:bodyPr>
          <a:lstStyle/>
          <a:p>
            <a:r>
              <a:rPr lang="fr-FR">
                <a:solidFill>
                  <a:srgbClr val="000000"/>
                </a:solidFill>
                <a:latin typeface="Times New Roman" panose="02020603050405020304" pitchFamily="18" charset="0"/>
              </a:rPr>
              <a:t> </a:t>
            </a:r>
            <a:endParaRPr lang="fr-FR"/>
          </a:p>
        </p:txBody>
      </p:sp>
      <p:grpSp>
        <p:nvGrpSpPr>
          <p:cNvPr id="10" name="Groupe 9">
            <a:extLst>
              <a:ext uri="{FF2B5EF4-FFF2-40B4-BE49-F238E27FC236}">
                <a16:creationId xmlns:a16="http://schemas.microsoft.com/office/drawing/2014/main" id="{BF0B098B-738B-C28D-650A-D138C8CA2B4E}"/>
              </a:ext>
            </a:extLst>
          </p:cNvPr>
          <p:cNvGrpSpPr/>
          <p:nvPr>
            <p:custDataLst>
              <p:tags r:id="rId6"/>
            </p:custDataLst>
          </p:nvPr>
        </p:nvGrpSpPr>
        <p:grpSpPr>
          <a:xfrm>
            <a:off x="6707723" y="4850145"/>
            <a:ext cx="5486400" cy="1393371"/>
            <a:chOff x="6728790" y="5467158"/>
            <a:chExt cx="5486400" cy="1393371"/>
          </a:xfrm>
        </p:grpSpPr>
        <p:sp>
          <p:nvSpPr>
            <p:cNvPr id="11" name="Forme libre 10"/>
            <p:cNvSpPr/>
            <p:nvPr/>
          </p:nvSpPr>
          <p:spPr>
            <a:xfrm>
              <a:off x="6728790" y="5467158"/>
              <a:ext cx="5486400" cy="1393371"/>
            </a:xfrm>
            <a:custGeom>
              <a:avLst/>
              <a:gdLst>
                <a:gd name="connsiteX0" fmla="*/ 5457372 w 5486400"/>
                <a:gd name="connsiteY0" fmla="*/ 14514 h 1393371"/>
                <a:gd name="connsiteX1" fmla="*/ 1306286 w 5486400"/>
                <a:gd name="connsiteY1" fmla="*/ 0 h 1393371"/>
                <a:gd name="connsiteX2" fmla="*/ 0 w 5486400"/>
                <a:gd name="connsiteY2" fmla="*/ 1349828 h 1393371"/>
                <a:gd name="connsiteX3" fmla="*/ 5486400 w 5486400"/>
                <a:gd name="connsiteY3" fmla="*/ 1393371 h 1393371"/>
                <a:gd name="connsiteX4" fmla="*/ 5457372 w 5486400"/>
                <a:gd name="connsiteY4" fmla="*/ 14514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1393371">
                  <a:moveTo>
                    <a:pt x="5457372" y="14514"/>
                  </a:moveTo>
                  <a:lnTo>
                    <a:pt x="1306286" y="0"/>
                  </a:lnTo>
                  <a:lnTo>
                    <a:pt x="0" y="1349828"/>
                  </a:lnTo>
                  <a:lnTo>
                    <a:pt x="5486400" y="1393371"/>
                  </a:lnTo>
                  <a:lnTo>
                    <a:pt x="5457372" y="1451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p:cNvGrpSpPr/>
            <p:nvPr/>
          </p:nvGrpSpPr>
          <p:grpSpPr>
            <a:xfrm>
              <a:off x="7715794" y="5956782"/>
              <a:ext cx="4196008" cy="742846"/>
              <a:chOff x="7715794" y="5956782"/>
              <a:chExt cx="4196008" cy="742846"/>
            </a:xfrm>
          </p:grpSpPr>
          <p:grpSp>
            <p:nvGrpSpPr>
              <p:cNvPr id="13" name="Groupe 12"/>
              <p:cNvGrpSpPr/>
              <p:nvPr userDrawn="1"/>
            </p:nvGrpSpPr>
            <p:grpSpPr>
              <a:xfrm>
                <a:off x="7715794" y="5956782"/>
                <a:ext cx="1315625" cy="742845"/>
                <a:chOff x="437797" y="3023782"/>
                <a:chExt cx="3515932" cy="1985213"/>
              </a:xfrm>
            </p:grpSpPr>
            <p:sp>
              <p:nvSpPr>
                <p:cNvPr id="19" name="Rectangle à coins arrondis 18"/>
                <p:cNvSpPr/>
                <p:nvPr userDrawn="1"/>
              </p:nvSpPr>
              <p:spPr>
                <a:xfrm>
                  <a:off x="437797" y="3023782"/>
                  <a:ext cx="3515932" cy="19852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20" name="Imag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96330" y="3270250"/>
                  <a:ext cx="1598867" cy="1492276"/>
                </a:xfrm>
                <a:prstGeom prst="rect">
                  <a:avLst/>
                </a:prstGeom>
              </p:spPr>
            </p:pic>
          </p:grpSp>
          <p:sp>
            <p:nvSpPr>
              <p:cNvPr id="14" name="Rectangle à coins arrondis 13"/>
              <p:cNvSpPr/>
              <p:nvPr userDrawn="1"/>
            </p:nvSpPr>
            <p:spPr>
              <a:xfrm>
                <a:off x="9155986" y="5956783"/>
                <a:ext cx="1315625" cy="742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nvGrpSpPr>
              <p:cNvPr id="15" name="Groupe 14"/>
              <p:cNvGrpSpPr/>
              <p:nvPr userDrawn="1"/>
            </p:nvGrpSpPr>
            <p:grpSpPr>
              <a:xfrm>
                <a:off x="10596177" y="5956782"/>
                <a:ext cx="1315625" cy="742845"/>
                <a:chOff x="8135457" y="3023783"/>
                <a:chExt cx="3515932" cy="1985213"/>
              </a:xfrm>
            </p:grpSpPr>
            <p:sp>
              <p:nvSpPr>
                <p:cNvPr id="17" name="Rectangle à coins arrondis 16"/>
                <p:cNvSpPr/>
                <p:nvPr userDrawn="1"/>
              </p:nvSpPr>
              <p:spPr>
                <a:xfrm>
                  <a:off x="8135457" y="3023783"/>
                  <a:ext cx="3515932" cy="19852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8" name="Imag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50234" y="3187715"/>
                  <a:ext cx="2086378" cy="1657349"/>
                </a:xfrm>
                <a:prstGeom prst="rect">
                  <a:avLst/>
                </a:prstGeom>
              </p:spPr>
            </p:pic>
          </p:grpSp>
          <p:pic>
            <p:nvPicPr>
              <p:cNvPr id="16" name="Picture 2" descr="Identité visuelle - GrandE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4668" y="6049008"/>
                <a:ext cx="1198261" cy="40090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2656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597891"/>
          </a:xfrm>
        </p:spPr>
        <p:txBody>
          <a:bodyPr>
            <a:normAutofit/>
          </a:bodyPr>
          <a:lstStyle/>
          <a:p>
            <a:r>
              <a:rPr lang="fr-FR" dirty="0"/>
              <a:t> Les surfaces dont les sols ont été rendus imperméables, </a:t>
            </a:r>
            <a:r>
              <a:rPr lang="fr-FR" dirty="0" smtClean="0"/>
              <a:t> au </a:t>
            </a:r>
            <a:r>
              <a:rPr lang="fr-FR" dirty="0"/>
              <a:t>sens des 1° et 2° de la nomenclature  </a:t>
            </a:r>
          </a:p>
        </p:txBody>
      </p:sp>
      <p:pic>
        <p:nvPicPr>
          <p:cNvPr id="6" name="Image 5"/>
          <p:cNvPicPr>
            <a:picLocks noChangeAspect="1"/>
          </p:cNvPicPr>
          <p:nvPr>
            <p:custDataLst>
              <p:tags r:id="rId2"/>
            </p:custDataLst>
          </p:nvPr>
        </p:nvPicPr>
        <p:blipFill>
          <a:blip r:embed="rId6"/>
          <a:stretch>
            <a:fillRect/>
          </a:stretch>
        </p:blipFill>
        <p:spPr>
          <a:xfrm>
            <a:off x="1902690" y="2577404"/>
            <a:ext cx="8719128" cy="3839156"/>
          </a:xfrm>
          <a:prstGeom prst="rect">
            <a:avLst/>
          </a:prstGeom>
        </p:spPr>
      </p:pic>
      <p:sp>
        <p:nvSpPr>
          <p:cNvPr id="7" name="ZoneTexte 6"/>
          <p:cNvSpPr txBox="1"/>
          <p:nvPr>
            <p:custDataLst>
              <p:tags r:id="rId3"/>
            </p:custDataLst>
          </p:nvPr>
        </p:nvSpPr>
        <p:spPr>
          <a:xfrm>
            <a:off x="365250" y="1496292"/>
            <a:ext cx="10123054" cy="923330"/>
          </a:xfrm>
          <a:prstGeom prst="rect">
            <a:avLst/>
          </a:prstGeom>
          <a:noFill/>
        </p:spPr>
        <p:txBody>
          <a:bodyPr wrap="square" rtlCol="0">
            <a:spAutoFit/>
          </a:bodyPr>
          <a:lstStyle/>
          <a:p>
            <a:r>
              <a:rPr lang="fr-FR" dirty="0" smtClean="0"/>
              <a:t>Ou trouver cette infos  facilement ? </a:t>
            </a:r>
          </a:p>
          <a:p>
            <a:pPr marL="285750" indent="-285750">
              <a:buFont typeface="Arial" panose="020B0604020202020204" pitchFamily="34" charset="0"/>
              <a:buChar char="•"/>
            </a:pPr>
            <a:r>
              <a:rPr lang="fr-FR" dirty="0"/>
              <a:t>Sur les portraits des territoires en cours de développement</a:t>
            </a:r>
          </a:p>
          <a:p>
            <a:pPr marL="285750" indent="-285750">
              <a:buFont typeface="Arial" panose="020B0604020202020204" pitchFamily="34" charset="0"/>
              <a:buChar char="•"/>
            </a:pPr>
            <a:r>
              <a:rPr lang="fr-FR" dirty="0"/>
              <a:t>Sur le site de valorisation en cours de développement </a:t>
            </a:r>
            <a:endParaRPr lang="fr-FR" dirty="0"/>
          </a:p>
        </p:txBody>
      </p:sp>
      <p:sp>
        <p:nvSpPr>
          <p:cNvPr id="8" name="ZoneTexte 7"/>
          <p:cNvSpPr txBox="1"/>
          <p:nvPr>
            <p:custDataLst>
              <p:tags r:id="rId4"/>
            </p:custDataLst>
          </p:nvPr>
        </p:nvSpPr>
        <p:spPr>
          <a:xfrm>
            <a:off x="7389918" y="6416560"/>
            <a:ext cx="3805382" cy="369332"/>
          </a:xfrm>
          <a:prstGeom prst="rect">
            <a:avLst/>
          </a:prstGeom>
          <a:noFill/>
        </p:spPr>
        <p:txBody>
          <a:bodyPr wrap="square" rtlCol="0">
            <a:spAutoFit/>
          </a:bodyPr>
          <a:lstStyle/>
          <a:p>
            <a:r>
              <a:rPr lang="fr-FR" dirty="0" smtClean="0"/>
              <a:t>Données indicatives non validées</a:t>
            </a:r>
            <a:endParaRPr lang="fr-FR" dirty="0"/>
          </a:p>
        </p:txBody>
      </p:sp>
    </p:spTree>
    <p:extLst>
      <p:ext uri="{BB962C8B-B14F-4D97-AF65-F5344CB8AC3E}">
        <p14:creationId xmlns:p14="http://schemas.microsoft.com/office/powerpoint/2010/main" val="219714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10898" y="5949863"/>
            <a:ext cx="1615762" cy="576197"/>
          </a:xfrm>
          <a:prstGeom prst="rect">
            <a:avLst/>
          </a:prstGeom>
        </p:spPr>
      </p:pic>
    </p:spTree>
    <p:extLst>
      <p:ext uri="{BB962C8B-B14F-4D97-AF65-F5344CB8AC3E}">
        <p14:creationId xmlns:p14="http://schemas.microsoft.com/office/powerpoint/2010/main" val="66572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1"/>
            </p:custDataLst>
          </p:nvPr>
        </p:nvSpPr>
        <p:spPr>
          <a:xfrm>
            <a:off x="2988254" y="2592888"/>
            <a:ext cx="8541137" cy="1856704"/>
          </a:xfrm>
        </p:spPr>
        <p:txBody>
          <a:bodyPr>
            <a:normAutofit fontScale="90000"/>
          </a:bodyPr>
          <a:lstStyle/>
          <a:p>
            <a:r>
              <a:rPr lang="fr-FR" sz="4900" dirty="0" smtClean="0"/>
              <a:t/>
            </a:r>
            <a:br>
              <a:rPr lang="fr-FR" sz="4900" dirty="0" smtClean="0"/>
            </a:br>
            <a:r>
              <a:rPr lang="fr-FR" sz="4900" dirty="0" smtClean="0"/>
              <a:t/>
            </a:r>
            <a:br>
              <a:rPr lang="fr-FR" sz="4900" dirty="0" smtClean="0"/>
            </a:br>
            <a:r>
              <a:rPr lang="fr-FR" sz="4000" dirty="0" smtClean="0"/>
              <a:t>Occupation des sols Grand Est - OCS Grand Est</a:t>
            </a:r>
            <a:r>
              <a:rPr lang="fr-FR" dirty="0" smtClean="0"/>
              <a:t/>
            </a:r>
            <a:br>
              <a:rPr lang="fr-FR" dirty="0" smtClean="0"/>
            </a:br>
            <a:r>
              <a:rPr lang="fr-FR" sz="3600" dirty="0" smtClean="0"/>
              <a:t>Un référentiel partagé de connaissance du territoire et d’aide à la décision </a:t>
            </a:r>
            <a:endParaRPr lang="fr-FR" sz="3600" dirty="0"/>
          </a:p>
        </p:txBody>
      </p:sp>
    </p:spTree>
    <p:extLst>
      <p:ext uri="{BB962C8B-B14F-4D97-AF65-F5344CB8AC3E}">
        <p14:creationId xmlns:p14="http://schemas.microsoft.com/office/powerpoint/2010/main" val="343675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t>Agenda</a:t>
            </a:r>
          </a:p>
        </p:txBody>
      </p:sp>
      <p:sp>
        <p:nvSpPr>
          <p:cNvPr id="3" name="Espace réservé du contenu 2"/>
          <p:cNvSpPr>
            <a:spLocks noGrp="1"/>
          </p:cNvSpPr>
          <p:nvPr>
            <p:ph idx="1"/>
            <p:custDataLst>
              <p:tags r:id="rId2"/>
            </p:custDataLst>
          </p:nvPr>
        </p:nvSpPr>
        <p:spPr>
          <a:xfrm>
            <a:off x="720000" y="1411557"/>
            <a:ext cx="10515600" cy="4351338"/>
          </a:xfrm>
        </p:spPr>
        <p:txBody>
          <a:bodyPr vert="horz" lIns="91440" tIns="45720" rIns="91440" bIns="45720" rtlCol="0" anchor="t">
            <a:normAutofit/>
          </a:bodyPr>
          <a:lstStyle/>
          <a:p>
            <a:pPr marL="0" indent="0">
              <a:buNone/>
            </a:pPr>
            <a:r>
              <a:rPr lang="fr-FR" sz="2000" dirty="0">
                <a:solidFill>
                  <a:srgbClr val="006DA5"/>
                </a:solidFill>
                <a:latin typeface="Mukta"/>
              </a:rPr>
              <a:t>Accueil et quelques mots sur la publication du 3</a:t>
            </a:r>
            <a:r>
              <a:rPr lang="fr-FR" sz="2000" baseline="30000" dirty="0">
                <a:solidFill>
                  <a:srgbClr val="006DA5"/>
                </a:solidFill>
                <a:latin typeface="Mukta"/>
              </a:rPr>
              <a:t>e</a:t>
            </a:r>
            <a:r>
              <a:rPr lang="fr-FR" sz="2000" dirty="0">
                <a:solidFill>
                  <a:srgbClr val="006DA5"/>
                </a:solidFill>
                <a:latin typeface="Mukta"/>
              </a:rPr>
              <a:t> millésime  - 10 min</a:t>
            </a:r>
          </a:p>
          <a:p>
            <a:r>
              <a:rPr lang="fr-FR" sz="1800" dirty="0">
                <a:solidFill>
                  <a:srgbClr val="006DA5"/>
                </a:solidFill>
                <a:latin typeface="Mukta"/>
              </a:rPr>
              <a:t>Publication des </a:t>
            </a:r>
            <a:r>
              <a:rPr lang="fr-FR" sz="1800" dirty="0" smtClean="0">
                <a:solidFill>
                  <a:srgbClr val="006DA5"/>
                </a:solidFill>
                <a:latin typeface="Mukta"/>
              </a:rPr>
              <a:t>départements – Semaine du 25 au 29 mars publication des départements 10 et 52</a:t>
            </a:r>
            <a:endParaRPr lang="fr-FR" sz="1800" dirty="0">
              <a:latin typeface="Mukta"/>
            </a:endParaRPr>
          </a:p>
          <a:p>
            <a:r>
              <a:rPr lang="fr-FR" sz="1800" dirty="0">
                <a:solidFill>
                  <a:srgbClr val="006DA5"/>
                </a:solidFill>
                <a:latin typeface="Mukta"/>
              </a:rPr>
              <a:t>Publication de l’assemblage </a:t>
            </a:r>
            <a:r>
              <a:rPr lang="fr-FR" sz="1800" dirty="0" smtClean="0">
                <a:solidFill>
                  <a:srgbClr val="006DA5"/>
                </a:solidFill>
                <a:latin typeface="Mukta"/>
              </a:rPr>
              <a:t>régional – Fin du mois d’avril</a:t>
            </a:r>
          </a:p>
          <a:p>
            <a:r>
              <a:rPr lang="fr-FR" sz="1800" dirty="0" smtClean="0">
                <a:solidFill>
                  <a:srgbClr val="006DA5"/>
                </a:solidFill>
                <a:latin typeface="Mukta"/>
              </a:rPr>
              <a:t>Valorisation des données (Site + Portrait) au cours du mois de juin</a:t>
            </a:r>
            <a:endParaRPr lang="fr-FR" sz="1800" dirty="0">
              <a:latin typeface="Mukta"/>
            </a:endParaRPr>
          </a:p>
          <a:p>
            <a:pPr marL="0" indent="0">
              <a:buNone/>
            </a:pPr>
            <a:r>
              <a:rPr lang="fr-FR" sz="1800" dirty="0">
                <a:solidFill>
                  <a:srgbClr val="006DA5"/>
                </a:solidFill>
                <a:latin typeface="Mukta"/>
              </a:rPr>
              <a:t>	</a:t>
            </a:r>
            <a:r>
              <a:rPr lang="fr-FR" sz="1800" dirty="0" smtClean="0">
                <a:solidFill>
                  <a:srgbClr val="006DA5"/>
                </a:solidFill>
                <a:latin typeface="Mukta"/>
              </a:rPr>
              <a:t>Date du prochain GT revu du site et des portraits (19 avril 2024)</a:t>
            </a:r>
          </a:p>
          <a:p>
            <a:r>
              <a:rPr lang="fr-FR" sz="1800" dirty="0" smtClean="0">
                <a:solidFill>
                  <a:srgbClr val="006DA5"/>
                </a:solidFill>
                <a:latin typeface="Mukta"/>
              </a:rPr>
              <a:t>Pour informations , présentation des travaux menés par A2S et le groupe de travail Pairie (18 avril 2024)</a:t>
            </a:r>
          </a:p>
          <a:p>
            <a:pPr marL="0" indent="0">
              <a:buNone/>
            </a:pPr>
            <a:endParaRPr lang="fr-FR" sz="2000" dirty="0" smtClean="0">
              <a:solidFill>
                <a:srgbClr val="006DA5"/>
              </a:solidFill>
              <a:latin typeface="Mukta"/>
            </a:endParaRPr>
          </a:p>
          <a:p>
            <a:pPr marL="0" indent="0">
              <a:buNone/>
            </a:pPr>
            <a:r>
              <a:rPr lang="fr-FR" sz="2000" dirty="0" smtClean="0">
                <a:solidFill>
                  <a:srgbClr val="006DA5"/>
                </a:solidFill>
                <a:latin typeface="Mukta"/>
              </a:rPr>
              <a:t>Présentation de la table de correspondance – CLS </a:t>
            </a:r>
          </a:p>
          <a:p>
            <a:pPr marL="0" indent="0">
              <a:buNone/>
            </a:pPr>
            <a:endParaRPr lang="fr-FR" sz="2000" dirty="0">
              <a:solidFill>
                <a:srgbClr val="006DA5"/>
              </a:solidFill>
              <a:latin typeface="Mukta"/>
            </a:endParaRPr>
          </a:p>
          <a:p>
            <a:pPr marL="0" indent="0">
              <a:buNone/>
            </a:pPr>
            <a:r>
              <a:rPr lang="fr-FR" sz="2000" dirty="0" smtClean="0">
                <a:solidFill>
                  <a:srgbClr val="006DA5"/>
                </a:solidFill>
                <a:latin typeface="Mukta"/>
              </a:rPr>
              <a:t>Comparaison des données OCS Grand Est et OCS IGN / Calcul des indicateurs (décret no 2023 1096)</a:t>
            </a:r>
          </a:p>
          <a:p>
            <a:pPr marL="0" indent="0">
              <a:buNone/>
            </a:pPr>
            <a:endParaRPr lang="fr-FR" dirty="0">
              <a:solidFill>
                <a:srgbClr val="006DA5"/>
              </a:solidFill>
            </a:endParaRPr>
          </a:p>
          <a:p>
            <a:endParaRPr lang="fr-FR" dirty="0"/>
          </a:p>
          <a:p>
            <a:endParaRPr lang="fr-FR" dirty="0"/>
          </a:p>
        </p:txBody>
      </p:sp>
    </p:spTree>
    <p:extLst>
      <p:ext uri="{BB962C8B-B14F-4D97-AF65-F5344CB8AC3E}">
        <p14:creationId xmlns:p14="http://schemas.microsoft.com/office/powerpoint/2010/main" val="269042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lstStyle/>
          <a:p>
            <a:r>
              <a:rPr lang="fr-FR" dirty="0" smtClean="0"/>
              <a:t>Au programme, </a:t>
            </a:r>
            <a:r>
              <a:rPr lang="fr-FR" dirty="0" smtClean="0"/>
              <a:t/>
            </a:r>
            <a:br>
              <a:rPr lang="fr-FR" dirty="0" smtClean="0"/>
            </a:br>
            <a:r>
              <a:rPr lang="fr-FR" dirty="0" smtClean="0"/>
              <a:t>la </a:t>
            </a:r>
            <a:r>
              <a:rPr lang="fr-FR" dirty="0" smtClean="0"/>
              <a:t>production d’un rapport tous les 3 ans mesurant</a:t>
            </a:r>
            <a:endParaRPr lang="fr-FR" dirty="0"/>
          </a:p>
        </p:txBody>
      </p:sp>
      <p:sp>
        <p:nvSpPr>
          <p:cNvPr id="3" name="Espace réservé du contenu 2"/>
          <p:cNvSpPr>
            <a:spLocks noGrp="1"/>
          </p:cNvSpPr>
          <p:nvPr>
            <p:ph idx="1"/>
            <p:custDataLst>
              <p:tags r:id="rId2"/>
            </p:custDataLst>
          </p:nvPr>
        </p:nvSpPr>
        <p:spPr>
          <a:xfrm>
            <a:off x="71765" y="1675535"/>
            <a:ext cx="11624401" cy="2163392"/>
          </a:xfrm>
        </p:spPr>
        <p:txBody>
          <a:bodyPr>
            <a:normAutofit/>
          </a:bodyPr>
          <a:lstStyle/>
          <a:p>
            <a:r>
              <a:rPr lang="fr-FR" sz="2400" dirty="0" smtClean="0"/>
              <a:t>La </a:t>
            </a:r>
            <a:r>
              <a:rPr lang="fr-FR" sz="2400" dirty="0"/>
              <a:t>consommation des espaces naturels, agricoles et forestiers, exprimée en nombre d’hectares</a:t>
            </a:r>
            <a:endParaRPr lang="fr-FR" sz="2400" dirty="0" smtClean="0"/>
          </a:p>
          <a:p>
            <a:r>
              <a:rPr lang="fr-FR" sz="2400" dirty="0"/>
              <a:t>Le solde entre les surfaces artificialisées et les surfaces </a:t>
            </a:r>
            <a:r>
              <a:rPr lang="fr-FR" sz="2400" dirty="0" err="1"/>
              <a:t>désartificialisées</a:t>
            </a:r>
            <a:r>
              <a:rPr lang="fr-FR" sz="2400" dirty="0"/>
              <a:t>, telles que définies dans la nomenclature annexée à l’article R. 101-1 du code de </a:t>
            </a:r>
            <a:r>
              <a:rPr lang="fr-FR" sz="2400" dirty="0" smtClean="0"/>
              <a:t>l’urbanisme</a:t>
            </a:r>
          </a:p>
          <a:p>
            <a:r>
              <a:rPr lang="fr-FR" sz="2400" dirty="0"/>
              <a:t> Les surfaces dont les sols ont été rendus imperméables, au sens des 1° et 2° de la nomenclature annexée à l’article R. 101-1 du code de l’urbanisme </a:t>
            </a:r>
            <a:endParaRPr lang="fr-FR" sz="2400" dirty="0" smtClean="0"/>
          </a:p>
          <a:p>
            <a:pPr marL="0" indent="0">
              <a:buNone/>
            </a:pPr>
            <a:endParaRPr lang="fr-FR" dirty="0"/>
          </a:p>
        </p:txBody>
      </p:sp>
      <p:pic>
        <p:nvPicPr>
          <p:cNvPr id="6" name="Picture 2" descr="Schéma de la trajectoire ZAN"/>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917000" y="3838927"/>
            <a:ext cx="7896225" cy="209550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 name="Rectangle 4"/>
          <p:cNvSpPr/>
          <p:nvPr>
            <p:custDataLst>
              <p:tags r:id="rId4"/>
            </p:custDataLst>
          </p:nvPr>
        </p:nvSpPr>
        <p:spPr>
          <a:xfrm>
            <a:off x="292231" y="6224379"/>
            <a:ext cx="12003464" cy="738664"/>
          </a:xfrm>
          <a:prstGeom prst="rect">
            <a:avLst/>
          </a:prstGeom>
        </p:spPr>
        <p:txBody>
          <a:bodyPr wrap="square">
            <a:spAutoFit/>
          </a:bodyPr>
          <a:lstStyle/>
          <a:p>
            <a:r>
              <a:rPr lang="fr-FR" sz="1400" b="1" dirty="0" smtClean="0">
                <a:solidFill>
                  <a:schemeClr val="tx2"/>
                </a:solidFill>
                <a:ea typeface="Calibri" panose="020F0502020204030204" pitchFamily="34" charset="0"/>
              </a:rPr>
              <a:t>Décret </a:t>
            </a:r>
            <a:r>
              <a:rPr lang="fr-FR" sz="1400" b="1" dirty="0">
                <a:solidFill>
                  <a:schemeClr val="tx2"/>
                </a:solidFill>
                <a:ea typeface="Calibri" panose="020F0502020204030204" pitchFamily="34" charset="0"/>
              </a:rPr>
              <a:t>no </a:t>
            </a:r>
            <a:r>
              <a:rPr lang="fr-FR" sz="1400" b="1" dirty="0" smtClean="0">
                <a:solidFill>
                  <a:schemeClr val="tx2"/>
                </a:solidFill>
                <a:ea typeface="Calibri" panose="020F0502020204030204" pitchFamily="34" charset="0"/>
              </a:rPr>
              <a:t>2023-1096: </a:t>
            </a:r>
            <a:r>
              <a:rPr lang="fr-FR" sz="1400" b="1" u="sng" dirty="0" smtClean="0">
                <a:solidFill>
                  <a:schemeClr val="tx2"/>
                </a:solidFill>
                <a:ea typeface="Calibri" panose="020F0502020204030204" pitchFamily="34" charset="0"/>
              </a:rPr>
              <a:t>https</a:t>
            </a:r>
            <a:r>
              <a:rPr lang="fr-FR" sz="1400" b="1" u="sng" dirty="0">
                <a:solidFill>
                  <a:schemeClr val="tx2"/>
                </a:solidFill>
                <a:ea typeface="Calibri" panose="020F0502020204030204" pitchFamily="34" charset="0"/>
              </a:rPr>
              <a:t>://www.legifrance.gouv.fr/download/file/3yIijoSN0rfmEsh7Tl3hScKaN5YM8TCPy2C_ZbLX96A=/JOE_TEXTE</a:t>
            </a:r>
            <a:endParaRPr lang="fr-FR" sz="1400" b="1" u="sng" dirty="0" smtClean="0">
              <a:solidFill>
                <a:schemeClr val="tx2"/>
              </a:solidFill>
              <a:ea typeface="Calibri" panose="020F0502020204030204" pitchFamily="34" charset="0"/>
            </a:endParaRPr>
          </a:p>
          <a:p>
            <a:r>
              <a:rPr lang="fr-FR" sz="1400" b="1" dirty="0" smtClean="0">
                <a:solidFill>
                  <a:schemeClr val="tx2"/>
                </a:solidFill>
                <a:ea typeface="Calibri" panose="020F0502020204030204" pitchFamily="34" charset="0"/>
              </a:rPr>
              <a:t> </a:t>
            </a:r>
            <a:r>
              <a:rPr lang="fr-FR" sz="1400" b="1" dirty="0" smtClean="0">
                <a:solidFill>
                  <a:schemeClr val="tx2"/>
                </a:solidFill>
              </a:rPr>
              <a:t>Portail </a:t>
            </a:r>
            <a:r>
              <a:rPr lang="fr-FR" sz="1400" b="1" dirty="0">
                <a:solidFill>
                  <a:schemeClr val="tx2"/>
                </a:solidFill>
              </a:rPr>
              <a:t>de l’artificialisation: </a:t>
            </a:r>
            <a:r>
              <a:rPr lang="fr-FR" sz="1400" b="1" dirty="0">
                <a:solidFill>
                  <a:schemeClr val="tx2"/>
                </a:solidFill>
                <a:hlinkClick r:id="rId7"/>
              </a:rPr>
              <a:t>https://</a:t>
            </a:r>
            <a:r>
              <a:rPr lang="fr-FR" sz="1400" b="1" dirty="0" smtClean="0">
                <a:solidFill>
                  <a:schemeClr val="tx2"/>
                </a:solidFill>
                <a:hlinkClick r:id="rId7"/>
              </a:rPr>
              <a:t>artificialisation.developpement-durable.gouv.fr/agir-et-etre-accompagne</a:t>
            </a:r>
            <a:endParaRPr lang="fr-FR" sz="1400" b="1" dirty="0" smtClean="0">
              <a:solidFill>
                <a:schemeClr val="tx2"/>
              </a:solidFill>
            </a:endParaRPr>
          </a:p>
          <a:p>
            <a:endParaRPr lang="fr-FR" sz="1400" dirty="0">
              <a:solidFill>
                <a:schemeClr val="tx2"/>
              </a:solidFill>
            </a:endParaRPr>
          </a:p>
        </p:txBody>
      </p:sp>
    </p:spTree>
    <p:extLst>
      <p:ext uri="{BB962C8B-B14F-4D97-AF65-F5344CB8AC3E}">
        <p14:creationId xmlns:p14="http://schemas.microsoft.com/office/powerpoint/2010/main" val="32629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2139885"/>
          </a:xfrm>
        </p:spPr>
        <p:txBody>
          <a:bodyPr>
            <a:normAutofit/>
          </a:bodyPr>
          <a:lstStyle/>
          <a:p>
            <a:r>
              <a:rPr lang="fr-FR" dirty="0"/>
              <a:t>Au programme, </a:t>
            </a:r>
            <a:r>
              <a:rPr lang="fr-FR" dirty="0" smtClean="0"/>
              <a:t/>
            </a:r>
            <a:br>
              <a:rPr lang="fr-FR" dirty="0" smtClean="0"/>
            </a:br>
            <a:r>
              <a:rPr lang="fr-FR" dirty="0" smtClean="0"/>
              <a:t>la </a:t>
            </a:r>
            <a:r>
              <a:rPr lang="fr-FR" dirty="0"/>
              <a:t>production d’un rapport tous les 3 </a:t>
            </a:r>
            <a:r>
              <a:rPr lang="fr-FR" dirty="0" smtClean="0"/>
              <a:t>ans</a:t>
            </a:r>
            <a:br>
              <a:rPr lang="fr-FR" dirty="0" smtClean="0"/>
            </a:br>
            <a:r>
              <a:rPr lang="fr-FR" dirty="0" smtClean="0"/>
              <a:t>Mais avec quelles données ? </a:t>
            </a:r>
            <a:endParaRPr lang="fr-FR" dirty="0"/>
          </a:p>
        </p:txBody>
      </p:sp>
      <p:sp>
        <p:nvSpPr>
          <p:cNvPr id="4" name="Rectangle 3"/>
          <p:cNvSpPr/>
          <p:nvPr>
            <p:custDataLst>
              <p:tags r:id="rId2"/>
            </p:custDataLst>
          </p:nvPr>
        </p:nvSpPr>
        <p:spPr>
          <a:xfrm>
            <a:off x="161088" y="2980410"/>
            <a:ext cx="11689976" cy="3139321"/>
          </a:xfrm>
          <a:prstGeom prst="rect">
            <a:avLst/>
          </a:prstGeom>
        </p:spPr>
        <p:txBody>
          <a:bodyPr wrap="square">
            <a:spAutoFit/>
          </a:bodyPr>
          <a:lstStyle/>
          <a:p>
            <a:r>
              <a:rPr lang="fr-FR" dirty="0" smtClean="0">
                <a:solidFill>
                  <a:srgbClr val="002060"/>
                </a:solidFill>
                <a:latin typeface="Times New Roman" panose="02020603050405020304" pitchFamily="18" charset="0"/>
              </a:rPr>
              <a:t>Que dit le </a:t>
            </a:r>
            <a:r>
              <a:rPr lang="fr-FR" b="1" u="sng" dirty="0">
                <a:hlinkClick r:id="rId4"/>
              </a:rPr>
              <a:t>Décret no 2023-1096</a:t>
            </a:r>
            <a:r>
              <a:rPr lang="fr-FR" b="1" dirty="0"/>
              <a:t> </a:t>
            </a:r>
            <a:r>
              <a:rPr lang="fr-FR" b="1" dirty="0" smtClean="0"/>
              <a:t> ?</a:t>
            </a:r>
            <a:endParaRPr lang="fr-FR" dirty="0" smtClean="0">
              <a:solidFill>
                <a:srgbClr val="002060"/>
              </a:solidFill>
              <a:latin typeface="Times New Roman" panose="02020603050405020304" pitchFamily="18" charset="0"/>
            </a:endParaRPr>
          </a:p>
          <a:p>
            <a:endParaRPr lang="fr-FR" dirty="0">
              <a:solidFill>
                <a:srgbClr val="002060"/>
              </a:solidFill>
              <a:latin typeface="Times New Roman" panose="02020603050405020304" pitchFamily="18" charset="0"/>
            </a:endParaRPr>
          </a:p>
          <a:p>
            <a:r>
              <a:rPr lang="fr-FR" dirty="0" smtClean="0">
                <a:solidFill>
                  <a:srgbClr val="002060"/>
                </a:solidFill>
                <a:latin typeface="Times New Roman" panose="02020603050405020304" pitchFamily="18" charset="0"/>
              </a:rPr>
              <a:t>«</a:t>
            </a:r>
            <a:r>
              <a:rPr lang="fr-FR" dirty="0">
                <a:solidFill>
                  <a:srgbClr val="002060"/>
                </a:solidFill>
                <a:latin typeface="Times New Roman" panose="02020603050405020304" pitchFamily="18" charset="0"/>
              </a:rPr>
              <a:t> Pour établir ce rapport, les communes et les établissements publics de coopération intercommunale compétents disposent gratuitement des données produites par l’observatoire de l’artificialisation mentionné à l’article R. 101-2 du code de l’urbanisme</a:t>
            </a:r>
            <a:r>
              <a:rPr lang="fr-FR" dirty="0" smtClean="0">
                <a:solidFill>
                  <a:srgbClr val="002060"/>
                </a:solidFill>
                <a:latin typeface="Times New Roman" panose="02020603050405020304" pitchFamily="18" charset="0"/>
              </a:rPr>
              <a:t>.</a:t>
            </a:r>
          </a:p>
          <a:p>
            <a:endParaRPr lang="fr-FR" dirty="0">
              <a:solidFill>
                <a:srgbClr val="002060"/>
              </a:solidFill>
              <a:latin typeface="Times New Roman" panose="02020603050405020304" pitchFamily="18" charset="0"/>
            </a:endParaRPr>
          </a:p>
          <a:p>
            <a:r>
              <a:rPr lang="fr-FR" dirty="0" smtClean="0">
                <a:solidFill>
                  <a:srgbClr val="002060"/>
                </a:solidFill>
                <a:latin typeface="Times New Roman" panose="02020603050405020304" pitchFamily="18" charset="0"/>
              </a:rPr>
              <a:t>«</a:t>
            </a:r>
            <a:r>
              <a:rPr lang="fr-FR" dirty="0">
                <a:solidFill>
                  <a:srgbClr val="002060"/>
                </a:solidFill>
                <a:latin typeface="Times New Roman" panose="02020603050405020304" pitchFamily="18" charset="0"/>
              </a:rPr>
              <a:t> </a:t>
            </a:r>
            <a:r>
              <a:rPr lang="fr-FR" b="1" dirty="0">
                <a:solidFill>
                  <a:srgbClr val="002060"/>
                </a:solidFill>
                <a:latin typeface="Times New Roman" panose="02020603050405020304" pitchFamily="18" charset="0"/>
              </a:rPr>
              <a:t>Ils peuvent également utiliser les données de dispositifs d’observation développés et mis en œuvre localement</a:t>
            </a:r>
            <a:r>
              <a:rPr lang="fr-FR" dirty="0">
                <a:solidFill>
                  <a:srgbClr val="002060"/>
                </a:solidFill>
                <a:latin typeface="Times New Roman" panose="02020603050405020304" pitchFamily="18" charset="0"/>
              </a:rPr>
              <a:t>, en particulier ceux mentionnés au III de l’article L. 302-1 du code de la construction et de l’habitation et s’appuyer sur les analyses réalisées dans le cadre de l’évaluation du schéma de cohérence territoriale mentionnée à l’article L. 143-28 du code de l’urbanisme et de celle du plan local d’urbanisme mentionnée à l’article L. 153-27 du même code. » </a:t>
            </a:r>
          </a:p>
          <a:p>
            <a:endParaRPr lang="fr-FR"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7393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lstStyle/>
          <a:p>
            <a:r>
              <a:rPr lang="fr-FR" dirty="0" smtClean="0"/>
              <a:t>Exemple </a:t>
            </a:r>
            <a:r>
              <a:rPr lang="fr-FR" dirty="0"/>
              <a:t>du PETR du Piémont des Vosges</a:t>
            </a:r>
          </a:p>
        </p:txBody>
      </p:sp>
      <p:sp>
        <p:nvSpPr>
          <p:cNvPr id="3" name="Espace réservé du contenu 2"/>
          <p:cNvSpPr>
            <a:spLocks noGrp="1"/>
          </p:cNvSpPr>
          <p:nvPr>
            <p:ph idx="1"/>
            <p:custDataLst>
              <p:tags r:id="rId2"/>
            </p:custDataLst>
          </p:nvPr>
        </p:nvSpPr>
        <p:spPr>
          <a:xfrm>
            <a:off x="0" y="1146356"/>
            <a:ext cx="10515600" cy="4351338"/>
          </a:xfrm>
        </p:spPr>
        <p:txBody>
          <a:bodyPr/>
          <a:lstStyle/>
          <a:p>
            <a:r>
              <a:rPr lang="fr-FR" dirty="0" err="1" smtClean="0">
                <a:hlinkClick r:id="rId8"/>
              </a:rPr>
              <a:t>Banatic</a:t>
            </a:r>
            <a:r>
              <a:rPr lang="fr-FR" dirty="0" smtClean="0">
                <a:hlinkClick r:id="rId8"/>
              </a:rPr>
              <a:t> du </a:t>
            </a:r>
            <a:r>
              <a:rPr lang="fr-FR" dirty="0" err="1" smtClean="0">
                <a:hlinkClick r:id="rId8"/>
              </a:rPr>
              <a:t>SCoT</a:t>
            </a:r>
            <a:r>
              <a:rPr lang="fr-FR" dirty="0" smtClean="0"/>
              <a:t> </a:t>
            </a:r>
          </a:p>
          <a:p>
            <a:pPr marL="0" indent="0">
              <a:buNone/>
            </a:pPr>
            <a:endParaRPr lang="fr-FR" dirty="0" smtClean="0"/>
          </a:p>
        </p:txBody>
      </p:sp>
      <p:pic>
        <p:nvPicPr>
          <p:cNvPr id="4" name="Image 3"/>
          <p:cNvPicPr>
            <a:picLocks noChangeAspect="1"/>
          </p:cNvPicPr>
          <p:nvPr>
            <p:custDataLst>
              <p:tags r:id="rId3"/>
            </p:custDataLst>
          </p:nvPr>
        </p:nvPicPr>
        <p:blipFill>
          <a:blip r:embed="rId9"/>
          <a:stretch>
            <a:fillRect/>
          </a:stretch>
        </p:blipFill>
        <p:spPr>
          <a:xfrm>
            <a:off x="6096000" y="3175183"/>
            <a:ext cx="5640433" cy="1564667"/>
          </a:xfrm>
          <a:prstGeom prst="rect">
            <a:avLst/>
          </a:prstGeom>
        </p:spPr>
      </p:pic>
      <p:pic>
        <p:nvPicPr>
          <p:cNvPr id="5" name="Image 4"/>
          <p:cNvPicPr>
            <a:picLocks noChangeAspect="1"/>
          </p:cNvPicPr>
          <p:nvPr>
            <p:custDataLst>
              <p:tags r:id="rId4"/>
            </p:custDataLst>
          </p:nvPr>
        </p:nvPicPr>
        <p:blipFill rotWithShape="1">
          <a:blip r:embed="rId10"/>
          <a:srcRect l="5263" r="6748"/>
          <a:stretch/>
        </p:blipFill>
        <p:spPr>
          <a:xfrm>
            <a:off x="6236106" y="1146356"/>
            <a:ext cx="5677988" cy="2129096"/>
          </a:xfrm>
          <a:prstGeom prst="rect">
            <a:avLst/>
          </a:prstGeom>
        </p:spPr>
      </p:pic>
      <p:pic>
        <p:nvPicPr>
          <p:cNvPr id="8" name="Image 7"/>
          <p:cNvPicPr>
            <a:picLocks noChangeAspect="1"/>
          </p:cNvPicPr>
          <p:nvPr>
            <p:custDataLst>
              <p:tags r:id="rId5"/>
            </p:custDataLst>
          </p:nvPr>
        </p:nvPicPr>
        <p:blipFill>
          <a:blip r:embed="rId11"/>
          <a:stretch>
            <a:fillRect/>
          </a:stretch>
        </p:blipFill>
        <p:spPr>
          <a:xfrm>
            <a:off x="571500" y="1916719"/>
            <a:ext cx="5524500" cy="4762500"/>
          </a:xfrm>
          <a:prstGeom prst="rect">
            <a:avLst/>
          </a:prstGeom>
        </p:spPr>
      </p:pic>
      <p:pic>
        <p:nvPicPr>
          <p:cNvPr id="10" name="Image 9"/>
          <p:cNvPicPr>
            <a:picLocks noChangeAspect="1"/>
          </p:cNvPicPr>
          <p:nvPr>
            <p:custDataLst>
              <p:tags r:id="rId6"/>
            </p:custDataLst>
          </p:nvPr>
        </p:nvPicPr>
        <p:blipFill rotWithShape="1">
          <a:blip r:embed="rId12"/>
          <a:srcRect t="3526" b="1"/>
          <a:stretch/>
        </p:blipFill>
        <p:spPr>
          <a:xfrm>
            <a:off x="6379229" y="4867835"/>
            <a:ext cx="2218120" cy="1776215"/>
          </a:xfrm>
          <a:prstGeom prst="rect">
            <a:avLst/>
          </a:prstGeom>
        </p:spPr>
      </p:pic>
    </p:spTree>
    <p:extLst>
      <p:ext uri="{BB962C8B-B14F-4D97-AF65-F5344CB8AC3E}">
        <p14:creationId xmlns:p14="http://schemas.microsoft.com/office/powerpoint/2010/main" val="213545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lstStyle/>
          <a:p>
            <a:r>
              <a:rPr lang="fr-FR" dirty="0"/>
              <a:t>La consommation des espaces naturels, agricoles et forestiers, exprimée en nombre d’hectares</a:t>
            </a:r>
          </a:p>
        </p:txBody>
      </p:sp>
      <p:pic>
        <p:nvPicPr>
          <p:cNvPr id="10" name="Image 9"/>
          <p:cNvPicPr>
            <a:picLocks noChangeAspect="1"/>
          </p:cNvPicPr>
          <p:nvPr>
            <p:custDataLst>
              <p:tags r:id="rId2"/>
            </p:custDataLst>
          </p:nvPr>
        </p:nvPicPr>
        <p:blipFill>
          <a:blip r:embed="rId4"/>
          <a:stretch>
            <a:fillRect/>
          </a:stretch>
        </p:blipFill>
        <p:spPr>
          <a:xfrm>
            <a:off x="44985" y="1449760"/>
            <a:ext cx="10676683" cy="4715909"/>
          </a:xfrm>
          <a:prstGeom prst="rect">
            <a:avLst/>
          </a:prstGeom>
        </p:spPr>
      </p:pic>
    </p:spTree>
    <p:extLst>
      <p:ext uri="{BB962C8B-B14F-4D97-AF65-F5344CB8AC3E}">
        <p14:creationId xmlns:p14="http://schemas.microsoft.com/office/powerpoint/2010/main" val="277279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12192000" cy="1325563"/>
          </a:xfrm>
        </p:spPr>
        <p:txBody>
          <a:bodyPr/>
          <a:lstStyle/>
          <a:p>
            <a:r>
              <a:rPr lang="fr-FR" dirty="0"/>
              <a:t>La consommation des espaces naturels, agricoles et forestiers, exprimée en nombre </a:t>
            </a:r>
            <a:r>
              <a:rPr lang="fr-FR" dirty="0" smtClean="0"/>
              <a:t>d’hectares</a:t>
            </a:r>
            <a:endParaRPr lang="fr-FR" dirty="0"/>
          </a:p>
        </p:txBody>
      </p:sp>
      <p:pic>
        <p:nvPicPr>
          <p:cNvPr id="6" name="Image 5">
            <a:hlinkClick r:id="rId10"/>
          </p:cNvPr>
          <p:cNvPicPr>
            <a:picLocks noChangeAspect="1"/>
          </p:cNvPicPr>
          <p:nvPr>
            <p:custDataLst>
              <p:tags r:id="rId2"/>
            </p:custDataLst>
          </p:nvPr>
        </p:nvPicPr>
        <p:blipFill>
          <a:blip r:embed="rId11"/>
          <a:stretch>
            <a:fillRect/>
          </a:stretch>
        </p:blipFill>
        <p:spPr>
          <a:xfrm>
            <a:off x="49322" y="2517290"/>
            <a:ext cx="5874484" cy="2923495"/>
          </a:xfrm>
          <a:prstGeom prst="rect">
            <a:avLst/>
          </a:prstGeom>
        </p:spPr>
      </p:pic>
      <p:sp>
        <p:nvSpPr>
          <p:cNvPr id="7" name="ZoneTexte 6"/>
          <p:cNvSpPr txBox="1"/>
          <p:nvPr>
            <p:custDataLst>
              <p:tags r:id="rId3"/>
            </p:custDataLst>
          </p:nvPr>
        </p:nvSpPr>
        <p:spPr>
          <a:xfrm>
            <a:off x="49322" y="5413077"/>
            <a:ext cx="3666308" cy="369332"/>
          </a:xfrm>
          <a:prstGeom prst="rect">
            <a:avLst/>
          </a:prstGeom>
          <a:noFill/>
        </p:spPr>
        <p:txBody>
          <a:bodyPr wrap="square" rtlCol="0">
            <a:spAutoFit/>
          </a:bodyPr>
          <a:lstStyle/>
          <a:p>
            <a:r>
              <a:rPr lang="fr-FR" dirty="0" smtClean="0">
                <a:hlinkClick r:id="rId10"/>
              </a:rPr>
              <a:t>source: mon portail artificialisation</a:t>
            </a:r>
            <a:endParaRPr lang="fr-FR" dirty="0"/>
          </a:p>
        </p:txBody>
      </p:sp>
      <p:pic>
        <p:nvPicPr>
          <p:cNvPr id="9" name="Image 8"/>
          <p:cNvPicPr>
            <a:picLocks noChangeAspect="1"/>
          </p:cNvPicPr>
          <p:nvPr>
            <p:custDataLst>
              <p:tags r:id="rId4"/>
            </p:custDataLst>
          </p:nvPr>
        </p:nvPicPr>
        <p:blipFill>
          <a:blip r:embed="rId12"/>
          <a:stretch>
            <a:fillRect/>
          </a:stretch>
        </p:blipFill>
        <p:spPr>
          <a:xfrm>
            <a:off x="6021433" y="1552339"/>
            <a:ext cx="5866531" cy="4045404"/>
          </a:xfrm>
          <a:prstGeom prst="rect">
            <a:avLst/>
          </a:prstGeom>
        </p:spPr>
      </p:pic>
      <p:pic>
        <p:nvPicPr>
          <p:cNvPr id="14" name="Image 13"/>
          <p:cNvPicPr>
            <a:picLocks noChangeAspect="1"/>
          </p:cNvPicPr>
          <p:nvPr>
            <p:custDataLst>
              <p:tags r:id="rId5"/>
            </p:custDataLst>
          </p:nvPr>
        </p:nvPicPr>
        <p:blipFill rotWithShape="1">
          <a:blip r:embed="rId13"/>
          <a:srcRect b="85404"/>
          <a:stretch/>
        </p:blipFill>
        <p:spPr>
          <a:xfrm>
            <a:off x="6021433" y="6095228"/>
            <a:ext cx="5932442" cy="625351"/>
          </a:xfrm>
          <a:prstGeom prst="rect">
            <a:avLst/>
          </a:prstGeom>
        </p:spPr>
      </p:pic>
      <p:sp>
        <p:nvSpPr>
          <p:cNvPr id="16" name="ZoneTexte 15"/>
          <p:cNvSpPr txBox="1"/>
          <p:nvPr>
            <p:custDataLst>
              <p:tags r:id="rId6"/>
            </p:custDataLst>
          </p:nvPr>
        </p:nvSpPr>
        <p:spPr>
          <a:xfrm>
            <a:off x="5826179" y="1226939"/>
            <a:ext cx="1210347" cy="369332"/>
          </a:xfrm>
          <a:prstGeom prst="rect">
            <a:avLst/>
          </a:prstGeom>
          <a:noFill/>
        </p:spPr>
        <p:txBody>
          <a:bodyPr wrap="square" rtlCol="0">
            <a:spAutoFit/>
          </a:bodyPr>
          <a:lstStyle/>
          <a:p>
            <a:r>
              <a:rPr lang="fr-FR" dirty="0" smtClean="0"/>
              <a:t>Avec </a:t>
            </a:r>
            <a:endParaRPr lang="fr-FR" dirty="0"/>
          </a:p>
        </p:txBody>
      </p:sp>
      <p:sp>
        <p:nvSpPr>
          <p:cNvPr id="17" name="ZoneTexte 16"/>
          <p:cNvSpPr txBox="1"/>
          <p:nvPr>
            <p:custDataLst>
              <p:tags r:id="rId7"/>
            </p:custDataLst>
          </p:nvPr>
        </p:nvSpPr>
        <p:spPr>
          <a:xfrm>
            <a:off x="5717322" y="5711493"/>
            <a:ext cx="1210347" cy="369332"/>
          </a:xfrm>
          <a:prstGeom prst="rect">
            <a:avLst/>
          </a:prstGeom>
          <a:noFill/>
        </p:spPr>
        <p:txBody>
          <a:bodyPr wrap="square" rtlCol="0">
            <a:spAutoFit/>
          </a:bodyPr>
          <a:lstStyle/>
          <a:p>
            <a:r>
              <a:rPr lang="fr-FR" dirty="0" smtClean="0"/>
              <a:t>Sans </a:t>
            </a:r>
            <a:endParaRPr lang="fr-FR" dirty="0"/>
          </a:p>
        </p:txBody>
      </p:sp>
      <p:sp>
        <p:nvSpPr>
          <p:cNvPr id="3" name="ZoneTexte 2"/>
          <p:cNvSpPr txBox="1"/>
          <p:nvPr>
            <p:custDataLst>
              <p:tags r:id="rId8"/>
            </p:custDataLst>
          </p:nvPr>
        </p:nvSpPr>
        <p:spPr>
          <a:xfrm>
            <a:off x="-9934" y="1497647"/>
            <a:ext cx="5933740" cy="369332"/>
          </a:xfrm>
          <a:prstGeom prst="rect">
            <a:avLst/>
          </a:prstGeom>
          <a:noFill/>
        </p:spPr>
        <p:txBody>
          <a:bodyPr wrap="none" rtlCol="0">
            <a:spAutoFit/>
          </a:bodyPr>
          <a:lstStyle/>
          <a:p>
            <a:r>
              <a:rPr lang="fr-FR" dirty="0" smtClean="0"/>
              <a:t>Espace naturels, agricoles et forestiers, une définition variable</a:t>
            </a:r>
            <a:endParaRPr lang="fr-FR" dirty="0"/>
          </a:p>
        </p:txBody>
      </p:sp>
    </p:spTree>
    <p:extLst>
      <p:ext uri="{BB962C8B-B14F-4D97-AF65-F5344CB8AC3E}">
        <p14:creationId xmlns:p14="http://schemas.microsoft.com/office/powerpoint/2010/main" val="3075440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nception personnalisée">
  <a:themeElements>
    <a:clrScheme name="Personnalisé 2">
      <a:dk1>
        <a:srgbClr val="0068A3"/>
      </a:dk1>
      <a:lt1>
        <a:sysClr val="window" lastClr="FFFFFF"/>
      </a:lt1>
      <a:dk2>
        <a:srgbClr val="44546A"/>
      </a:dk2>
      <a:lt2>
        <a:srgbClr val="E7E6E6"/>
      </a:lt2>
      <a:accent1>
        <a:srgbClr val="0068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DF44404F1484D8FA9E060AED554CB" ma:contentTypeVersion="15" ma:contentTypeDescription="Crée un document." ma:contentTypeScope="" ma:versionID="0a5992908b290c3eac96a83e251396cc">
  <xsd:schema xmlns:xsd="http://www.w3.org/2001/XMLSchema" xmlns:xs="http://www.w3.org/2001/XMLSchema" xmlns:p="http://schemas.microsoft.com/office/2006/metadata/properties" xmlns:ns2="625be5dc-e28d-4400-ada8-00c299e3de6a" xmlns:ns3="2d50ac81-4e92-456d-8f2f-5bfae9a0d371" targetNamespace="http://schemas.microsoft.com/office/2006/metadata/properties" ma:root="true" ma:fieldsID="5345fcfe23bac5a939a34b707c9aa5e6" ns2:_="" ns3:_="">
    <xsd:import namespace="625be5dc-e28d-4400-ada8-00c299e3de6a"/>
    <xsd:import namespace="2d50ac81-4e92-456d-8f2f-5bfae9a0d37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be5dc-e28d-4400-ada8-00c299e3d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fe4fc554-b781-4b05-9a52-aab80bf3a83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50ac81-4e92-456d-8f2f-5bfae9a0d37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1af290c-40a4-42f3-b178-fcddafdf7b22}" ma:internalName="TaxCatchAll" ma:showField="CatchAllData" ma:web="2d50ac81-4e92-456d-8f2f-5bfae9a0d37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5be5dc-e28d-4400-ada8-00c299e3de6a">
      <Terms xmlns="http://schemas.microsoft.com/office/infopath/2007/PartnerControls"/>
    </lcf76f155ced4ddcb4097134ff3c332f>
    <TaxCatchAll xmlns="2d50ac81-4e92-456d-8f2f-5bfae9a0d3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9BFF39-3866-4144-B9EC-0271C9A1FE10}"/>
</file>

<file path=customXml/itemProps2.xml><?xml version="1.0" encoding="utf-8"?>
<ds:datastoreItem xmlns:ds="http://schemas.openxmlformats.org/officeDocument/2006/customXml" ds:itemID="{A66051D9-4F5D-46F3-AA80-D9D9C4E1FEB9}">
  <ds:schemaRefs>
    <ds:schemaRef ds:uri="http://schemas.microsoft.com/office/2006/documentManagement/types"/>
    <ds:schemaRef ds:uri="http://schemas.microsoft.com/office/2006/metadata/properties"/>
    <ds:schemaRef ds:uri="d24500b8-37a5-4be6-96aa-3cdd5f52dfb9"/>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16e26b30-84af-4979-9f8d-c6c82f1f094f"/>
    <ds:schemaRef ds:uri="http://purl.org/dc/terms/"/>
  </ds:schemaRefs>
</ds:datastoreItem>
</file>

<file path=customXml/itemProps3.xml><?xml version="1.0" encoding="utf-8"?>
<ds:datastoreItem xmlns:ds="http://schemas.openxmlformats.org/officeDocument/2006/customXml" ds:itemID="{2D2E3753-DEA9-4A66-88D7-2A7509FB92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26626</TotalTime>
  <Words>1172</Words>
  <Application>Microsoft Office PowerPoint</Application>
  <PresentationFormat>Grand écran</PresentationFormat>
  <Paragraphs>106</Paragraphs>
  <Slides>21</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Mukta</vt:lpstr>
      <vt:lpstr>Times New Roman</vt:lpstr>
      <vt:lpstr>Conception personnalisée</vt:lpstr>
      <vt:lpstr>Présentation PowerPoint</vt:lpstr>
      <vt:lpstr>Groupe de travail  OCS Grand Est</vt:lpstr>
      <vt:lpstr>  Occupation des sols Grand Est - OCS Grand Est Un référentiel partagé de connaissance du territoire et d’aide à la décision </vt:lpstr>
      <vt:lpstr>Agenda</vt:lpstr>
      <vt:lpstr>Au programme,  la production d’un rapport tous les 3 ans mesurant</vt:lpstr>
      <vt:lpstr>Au programme,  la production d’un rapport tous les 3 ans Mais avec quelles données ? </vt:lpstr>
      <vt:lpstr>Exemple du PETR du Piémont des Vosges</vt:lpstr>
      <vt:lpstr>La consommation des espaces naturels, agricoles et forestiers, exprimée en nombre d’hectares</vt:lpstr>
      <vt:lpstr>La consommation des espaces naturels, agricoles et forestiers, exprimée en nombre d’hectares</vt:lpstr>
      <vt:lpstr>Obtenir des données, plusieurs options</vt:lpstr>
      <vt:lpstr>Plusieurs niveaux d’analyse possibles</vt:lpstr>
      <vt:lpstr>Le solde entre les surfaces artificialisées et les surfaces désartificialisées</vt:lpstr>
      <vt:lpstr>Que choisir: OCS Grand Est ou OCSGE de l’IGN</vt:lpstr>
      <vt:lpstr>Que choisir: OCS Grand Est ou OCSGE de l’IGN</vt:lpstr>
      <vt:lpstr>Estimer l’artificialisation entre l’OCS IGN et l’OCS Grand Est</vt:lpstr>
      <vt:lpstr>Présentation PowerPoint</vt:lpstr>
      <vt:lpstr>Présentation PowerPoint</vt:lpstr>
      <vt:lpstr>Le solde entre les surfaces artificialisées et les surfaces désartificialisées</vt:lpstr>
      <vt:lpstr>Le solde entre les surfaces artificialisées et les surfaces désartificialisées</vt:lpstr>
      <vt:lpstr> Les surfaces dont les sols ont été rendus imperméables,  au sens des 1° et 2° de la nomenclature  </vt:lpstr>
      <vt:lpstr>Présentation PowerPoint</vt:lpstr>
    </vt:vector>
  </TitlesOfParts>
  <Company>Région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CREUSEL Brigitte</dc:creator>
  <cp:lastModifiedBy>DIDIERJEAN Isabelle</cp:lastModifiedBy>
  <cp:revision>849</cp:revision>
  <cp:lastPrinted>2019-01-24T08:58:00Z</cp:lastPrinted>
  <dcterms:created xsi:type="dcterms:W3CDTF">2018-04-20T15:07:00Z</dcterms:created>
  <dcterms:modified xsi:type="dcterms:W3CDTF">2024-03-22T08:31:15Z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1036-11.2.0.8641</vt:lpwstr>
  </property>
  <property fmtid="{D5CDD505-2E9C-101B-9397-08002B2CF9AE}" pid="3" name="ContentTypeId">
    <vt:lpwstr>0x010100E7DDF44404F1484D8FA9E060AED554CB</vt:lpwstr>
  </property>
</Properties>
</file>